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1"/>
  </p:notesMasterIdLst>
  <p:sldIdLst>
    <p:sldId id="3485" r:id="rId6"/>
    <p:sldId id="3486" r:id="rId7"/>
    <p:sldId id="3491" r:id="rId8"/>
    <p:sldId id="3492" r:id="rId9"/>
    <p:sldId id="3493" r:id="rId10"/>
    <p:sldId id="3495" r:id="rId11"/>
    <p:sldId id="3496" r:id="rId12"/>
    <p:sldId id="3499" r:id="rId13"/>
    <p:sldId id="3500" r:id="rId14"/>
    <p:sldId id="3501" r:id="rId15"/>
    <p:sldId id="3350" r:id="rId16"/>
    <p:sldId id="3503" r:id="rId17"/>
    <p:sldId id="3504" r:id="rId18"/>
    <p:sldId id="3505" r:id="rId19"/>
    <p:sldId id="350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urtney Graham" initials="KG" lastIdx="1" clrIdx="0">
    <p:extLst>
      <p:ext uri="{19B8F6BF-5375-455C-9EA6-DF929625EA0E}">
        <p15:presenceInfo xmlns:p15="http://schemas.microsoft.com/office/powerpoint/2012/main" userId="S::KourtneyG@westerngroup.com::08e25134-cc99-49f1-b026-1fe66fe959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99F9E-2168-DF70-7F01-0D42DEFE6247}" v="8" dt="2022-06-13T17:43:42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ystal Moyer" userId="S::crystalm@westerngroup.com::8ca924d5-a60e-40f0-a565-45e63aa8d5d0" providerId="AD" clId="Web-{F5999F9E-2168-DF70-7F01-0D42DEFE6247}"/>
    <pc:docChg chg="modSld">
      <pc:chgData name="Crystal Moyer" userId="S::crystalm@westerngroup.com::8ca924d5-a60e-40f0-a565-45e63aa8d5d0" providerId="AD" clId="Web-{F5999F9E-2168-DF70-7F01-0D42DEFE6247}" dt="2022-06-13T17:43:42.277" v="7"/>
      <pc:docMkLst>
        <pc:docMk/>
      </pc:docMkLst>
      <pc:sldChg chg="addSp delSp modSp">
        <pc:chgData name="Crystal Moyer" userId="S::crystalm@westerngroup.com::8ca924d5-a60e-40f0-a565-45e63aa8d5d0" providerId="AD" clId="Web-{F5999F9E-2168-DF70-7F01-0D42DEFE6247}" dt="2022-06-13T17:43:42.277" v="7"/>
        <pc:sldMkLst>
          <pc:docMk/>
          <pc:sldMk cId="1523550728" sldId="3499"/>
        </pc:sldMkLst>
        <pc:picChg chg="add del mod">
          <ac:chgData name="Crystal Moyer" userId="S::crystalm@westerngroup.com::8ca924d5-a60e-40f0-a565-45e63aa8d5d0" providerId="AD" clId="Web-{F5999F9E-2168-DF70-7F01-0D42DEFE6247}" dt="2022-06-13T17:43:42.277" v="7"/>
          <ac:picMkLst>
            <pc:docMk/>
            <pc:sldMk cId="1523550728" sldId="3499"/>
            <ac:picMk id="4" creationId="{3C6C6960-13BC-454F-929B-03B69FA48F07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5T16:54:28.220" idx="1">
    <p:pos x="6323" y="3032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5108E-BB12-488F-880D-89BDF61E080D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AA201-71FB-4DC7-A917-AB35FD196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85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76488" y="533400"/>
            <a:ext cx="4749800" cy="2673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03347-25EF-4347-B48C-5B8244F22B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1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100" dirty="0">
                <a:solidFill>
                  <a:schemeClr val="bg1"/>
                </a:solidFill>
                <a:latin typeface="Abadi" panose="020B0604020104020204" pitchFamily="34" charset="0"/>
              </a:rPr>
              <a:t>Lightweight and rigid material, consisting of two aluminum </a:t>
            </a:r>
          </a:p>
          <a:p>
            <a:pPr algn="l"/>
            <a:r>
              <a:rPr lang="en-US" sz="1100" dirty="0">
                <a:solidFill>
                  <a:schemeClr val="bg1"/>
                </a:solidFill>
                <a:latin typeface="Abadi" panose="020B0604020104020204" pitchFamily="34" charset="0"/>
              </a:rPr>
              <a:t>cover sheets bonded to an extruded fire rated core</a:t>
            </a:r>
          </a:p>
          <a:p>
            <a:pPr algn="l"/>
            <a:endParaRPr lang="en-US" sz="105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l"/>
            <a:r>
              <a:rPr lang="en-US" sz="1200" dirty="0">
                <a:solidFill>
                  <a:schemeClr val="bg1"/>
                </a:solidFill>
                <a:latin typeface="Abadi" panose="020B0604020104020204" pitchFamily="34" charset="0"/>
              </a:rPr>
              <a:t>Simple, versatile, weather resistant,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Abadi" panose="020B0604020104020204" pitchFamily="34" charset="0"/>
              </a:rPr>
              <a:t>unbreakable, and shock resistant</a:t>
            </a:r>
            <a:endParaRPr lang="en-US" sz="105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l"/>
            <a:br>
              <a:rPr lang="en-US" sz="1050" dirty="0">
                <a:solidFill>
                  <a:schemeClr val="bg1"/>
                </a:solidFill>
                <a:latin typeface="Abadi" panose="020B0604020104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Abadi" panose="020B0604020104020204" pitchFamily="34" charset="0"/>
              </a:rPr>
              <a:t>Available in a wide range of finishes and colors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l"/>
            <a:r>
              <a:rPr lang="en-US" dirty="0"/>
              <a:t>Types:</a:t>
            </a:r>
          </a:p>
          <a:p>
            <a:pPr algn="l"/>
            <a:r>
              <a:rPr lang="en-US" dirty="0"/>
              <a:t>Wet Seal System</a:t>
            </a:r>
          </a:p>
          <a:p>
            <a:pPr algn="l"/>
            <a:r>
              <a:rPr lang="en-US" dirty="0"/>
              <a:t>Dry Seal System</a:t>
            </a:r>
          </a:p>
          <a:p>
            <a:pPr algn="l"/>
            <a:r>
              <a:rPr lang="en-US" dirty="0"/>
              <a:t>Rainscreen System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65E09-9D52-4E34-A807-0CE4B49D09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7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92A32-1739-4747-ACDC-CEF401FDB2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695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Roll formed to specific shape or profile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Preformed; </a:t>
            </a:r>
            <a:r>
              <a:rPr lang="en-US" b="0" i="0" dirty="0">
                <a:solidFill>
                  <a:srgbClr val="0A0A0A"/>
                </a:solidFill>
                <a:effectLst/>
                <a:latin typeface="Raleway" panose="020B0604020202020204" pitchFamily="2" charset="0"/>
              </a:rPr>
              <a:t>Single-skin is the most varied, cost-effective and readily available panel on the market</a:t>
            </a:r>
            <a:endParaRPr lang="en-US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Metal wall panels can often be installed faster than other wall materials, resulting in savings in construction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65E09-9D52-4E34-A807-0CE4B49D09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cut and painted to create a design typically </a:t>
            </a:r>
            <a:r>
              <a:rPr lang="en-US" dirty="0" err="1"/>
              <a:t>speced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92A32-1739-4747-ACDC-CEF401FDB2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888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IMPs are an all-in-one </a:t>
            </a:r>
            <a:r>
              <a:rPr lang="en-US" sz="1200" dirty="0">
                <a:solidFill>
                  <a:srgbClr val="FFFFFF"/>
                </a:solidFill>
              </a:rPr>
              <a:t>building enclosure solution and in</a:t>
            </a:r>
            <a:r>
              <a:rPr lang="en-US" dirty="0"/>
              <a:t>creases the speed of build and minimizes delays</a:t>
            </a:r>
          </a:p>
          <a:p>
            <a:pPr algn="l"/>
            <a:r>
              <a:rPr lang="en-US" sz="1200" dirty="0">
                <a:latin typeface="Arial Nova Cond Light" panose="020B0306020202020204" pitchFamily="34" charset="0"/>
              </a:rPr>
              <a:t>Sustainable</a:t>
            </a:r>
            <a:endParaRPr lang="en-US" sz="1100" dirty="0">
              <a:latin typeface="Arial Nova Cond Light" panose="020B0306020202020204" pitchFamily="34" charset="0"/>
            </a:endParaRPr>
          </a:p>
          <a:p>
            <a:pPr algn="l"/>
            <a:r>
              <a:rPr lang="en-US" sz="1200" dirty="0">
                <a:latin typeface="Arial Nova Cond Light" panose="020B0306020202020204" pitchFamily="34" charset="0"/>
              </a:rPr>
              <a:t>A single component system</a:t>
            </a:r>
            <a:endParaRPr lang="en-US" sz="1100" dirty="0">
              <a:latin typeface="Arial Nova Cond Light" panose="020B0306020202020204" pitchFamily="34" charset="0"/>
            </a:endParaRPr>
          </a:p>
          <a:p>
            <a:pPr lvl="0" algn="l"/>
            <a:r>
              <a:rPr lang="en-US" sz="1200" dirty="0">
                <a:latin typeface="Arial Nova Cond Light" panose="020B0306020202020204" pitchFamily="34" charset="0"/>
              </a:rPr>
              <a:t>Superior insulating R-values</a:t>
            </a:r>
            <a:r>
              <a:rPr lang="en-US" sz="1100" dirty="0">
                <a:latin typeface="Arial Nova Cond Light" panose="020B0306020202020204" pitchFamily="34" charset="0"/>
              </a:rPr>
              <a:t> </a:t>
            </a:r>
          </a:p>
          <a:p>
            <a:pPr algn="l"/>
            <a:r>
              <a:rPr lang="en-US" sz="1200" dirty="0">
                <a:latin typeface="Arial Nova Cond Light" panose="020B0306020202020204" pitchFamily="34" charset="0"/>
              </a:rPr>
              <a:t>Variety of design options</a:t>
            </a:r>
            <a:endParaRPr lang="en-US" sz="1100" dirty="0">
              <a:latin typeface="Arial Nova Cond Light" panose="020B0306020202020204" pitchFamily="34" charset="0"/>
            </a:endParaRPr>
          </a:p>
          <a:p>
            <a:pPr algn="l"/>
            <a:r>
              <a:rPr lang="en-US" sz="1200" dirty="0">
                <a:latin typeface="Arial Nova Cond Light" panose="020B0306020202020204" pitchFamily="34" charset="0"/>
              </a:rPr>
              <a:t>Low maintenance</a:t>
            </a:r>
            <a:endParaRPr lang="en-US" sz="1100" dirty="0">
              <a:latin typeface="Arial Nova Cond Light" panose="020B0306020202020204" pitchFamily="34" charset="0"/>
            </a:endParaRPr>
          </a:p>
          <a:p>
            <a:pPr algn="l"/>
            <a:r>
              <a:rPr lang="en-US" sz="1200" dirty="0">
                <a:latin typeface="Arial Nova Cond Light" panose="020B0306020202020204" pitchFamily="34" charset="0"/>
              </a:rPr>
              <a:t>Unique</a:t>
            </a:r>
          </a:p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65E09-9D52-4E34-A807-0CE4B49D09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441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Gungsuh" panose="02030600000101010101" pitchFamily="18" charset="-127"/>
              </a:rPr>
              <a:t>Custom Fabricated</a:t>
            </a:r>
            <a:endParaRPr lang="en-US" sz="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ea typeface="Gungsuh" panose="02030600000101010101" pitchFamily="18" charset="-127"/>
            </a:endParaRPr>
          </a:p>
          <a:p>
            <a:pPr marL="0" indent="0">
              <a:buNone/>
            </a:pPr>
            <a:r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Gungsuh" panose="02030600000101010101" pitchFamily="18" charset="-127"/>
              </a:rPr>
              <a:t>New Construction &amp; Retrofit Projects</a:t>
            </a:r>
            <a:endParaRPr lang="en-US" sz="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ea typeface="Gungsuh" panose="02030600000101010101" pitchFamily="18" charset="-127"/>
            </a:endParaRPr>
          </a:p>
          <a:p>
            <a:pPr marL="0" indent="0">
              <a:buNone/>
            </a:pPr>
            <a:r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Gungsuh" panose="02030600000101010101" pitchFamily="18" charset="-127"/>
              </a:rPr>
              <a:t>Range of Material &amp; Color Options</a:t>
            </a:r>
            <a:endParaRPr lang="en-US" sz="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ea typeface="Gungsuh" panose="02030600000101010101" pitchFamily="18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Gungsuh" panose="02030600000101010101" pitchFamily="18" charset="-127"/>
              </a:rPr>
              <a:t>22-24 Gauge</a:t>
            </a:r>
          </a:p>
          <a:p>
            <a:r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ea typeface="Gungsuh" panose="02030600000101010101" pitchFamily="18" charset="-127"/>
              </a:rPr>
              <a:t>STEEP </a:t>
            </a:r>
            <a:r>
              <a:rPr lang="en-US" sz="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SLOPE IS IMPORTANT</a:t>
            </a:r>
          </a:p>
          <a:p>
            <a:r>
              <a:rPr lang="en-US" sz="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Proper installation of a metal roof curb/exhaust fan on standing seam roof.</a:t>
            </a:r>
            <a:br>
              <a:rPr lang="en-US" sz="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- 99% of leaks on a metal roof are found at penetrations.</a:t>
            </a:r>
            <a:endParaRPr lang="en-US" sz="800"/>
          </a:p>
          <a:p>
            <a:endParaRPr lang="en-US"/>
          </a:p>
          <a:p>
            <a:r>
              <a:rPr lang="en-US"/>
              <a:t>Durability: If installed correctly, metal roofs can withstand wind gusts of 140 mph, will not corrode or crack, and may not need as much maintenance as other roofing types. </a:t>
            </a:r>
          </a:p>
          <a:p>
            <a:r>
              <a:rPr lang="en-US"/>
              <a:t>Energy Efficient: Metal roofs reflect the suns UV and infrared rays; this can result in a 10-25% reduction in cooling costs.</a:t>
            </a:r>
          </a:p>
          <a:p>
            <a:r>
              <a:rPr lang="en-US"/>
              <a:t>Environmentally friendly: Metal roofs have 25-95% recycled material, depending on the product, and are also 100% recyclable at the end of their life.</a:t>
            </a:r>
          </a:p>
          <a:p>
            <a:r>
              <a:rPr lang="en-US"/>
              <a:t>Longevity: Metal roofs can last 40 -70 years, depending on the product.</a:t>
            </a:r>
          </a:p>
          <a:p>
            <a:r>
              <a:rPr lang="en-US"/>
              <a:t>Safety: Can sustain lighting strikes; will not spark or ignite.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65E09-9D52-4E34-A807-0CE4B49D09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570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Underside of a structure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Can be vented or non-vented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Exterior or interior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Aesthetic and functional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Helps keep moisture, insects &amp; birds away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92A32-1739-4747-ACDC-CEF401FDB2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944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92A32-1739-4747-ACDC-CEF401FDB2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791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92A32-1739-4747-ACDC-CEF401FDB2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80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0AC10-B7D0-49EC-A9F2-8BEE78716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9F2302-6A8D-4115-8418-0BACBC57E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C6AD-90C8-4660-BF83-40756EED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77C41-68F2-4B24-BE18-576C580F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EA767-0EEB-4430-8067-3884B8A5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6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B6504-4C8D-432B-B8D0-B9A737182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2F243-AD86-4C8B-9247-1BC44C8B9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C1BD4-6026-4E70-9BF6-256BB461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910F0-CFBA-4A22-A1C8-8FF383090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6D549-0421-436A-9874-087685E5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5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F1394-71BE-4693-99C7-4B78808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EC4BE-D713-4D9A-B3E4-36EDD982F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C640-6A54-4BE5-8F6D-7A51CDDB2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605D2-7032-4869-908E-9D043ED3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68D07-160B-48B2-B92F-2CEFD5FB3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6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978D-7BC9-44DB-8D31-8BF50E83B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3ADDC-571D-44AD-895D-3DC88403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436257-0F72-4D73-B493-AE30ADA5E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7E285-5116-47BA-B4A3-32398E50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6C094E-C19B-40D7-87C8-EA2D831D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87DA7-8E11-42E3-AA88-31025B35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9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ED7E-9CC3-4D98-863E-2B0C6E7A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9E189-1DB5-4CF8-8E21-34A4876D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25CC7-C148-47D8-B1FC-512B1D330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999A8-1900-40E1-9378-5945D8728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7A34B-0D53-49C5-B9A7-53FE31D31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FDDC41-6627-4877-98ED-171D932F0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E5AC4B-D2D9-464C-9B4B-A0F117D0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A03395-F6E0-408C-8C37-30875BFDD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0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CD9ED-5905-4690-BA4A-5E70FD1C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9CABF9-970E-47FB-A54C-873A0EA2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67D67C-4313-4346-BA66-21E3779A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83C848-14B5-44E8-AFB1-E32DBDBEA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80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76D23-3D00-4E28-A63E-9F53D43F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9CC73-62F2-4640-B474-7365195D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2CA22-A765-41A4-BCFC-10BAA74B7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3BF0-F4C0-4342-8C5D-237D71E8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E1EBB-99C2-43F5-8641-F347D7ACA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1EE86-E2F1-436F-B331-EA37A5B28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298C2-4ED5-4119-9783-B813C3EEA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C327F-0E36-4CC1-A6C6-5CF28C13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612FF-087E-41CB-85A6-B12F1A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2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EA8AF-072E-4748-B08E-8A61BC138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C6A4D7-D71A-407A-AC49-D7BFDFE48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414B5-898E-42CE-B3A2-FD335BABE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B79AF-5D4D-43E2-8867-5709F04B0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11AC6-747E-4421-87CD-B7BAEAC7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561AA-39E0-440D-8A2C-283EA2922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90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31AE2-9055-4AF8-AEC2-B962DE1C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CDA99-D4DB-4EAF-B01D-181C1DB74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2250-3EC3-40AF-989F-2B5DB2BE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B3EFA-0C4E-467D-B8A7-67175062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CE969-1BBE-48FE-8F46-71231B2AF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2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0D5F5-6442-4C94-8BD0-6FD06278F3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D074CD-DA0B-4323-84E9-F0F169E41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73A9A-C381-4830-84B2-B81D099C0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5C6F4-E9B9-4D97-B8AC-69983CBB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CAFEE-548A-4B5B-BECB-EFB54ADE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8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24418-8798-41B9-9292-95F2CDE2D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CD792A-0F0E-4102-8882-6FFB06DA5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B6438-3F94-4723-9A53-A0DD2BA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E6B54-2423-4C29-B15A-A4EE77A9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0003E-0641-4ACC-87EF-FBBD6933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12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F0FC-8D34-4AF5-ABEE-D2E0FA8A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BB243-3027-4133-9FBF-D9B7F626D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02E1C-0FF0-4869-9EB1-E5410D97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53994-9608-4FFA-80B7-EDCAA1BB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D4F41-C6C3-455E-810E-4C2FA1F7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77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BFE27-5333-4E6C-AA5E-E23CB6477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62441-B301-4BE5-88C8-66FEC35D3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9C90D-41FF-431D-8BE6-054A665E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4B33A-BFBA-4C02-B7CF-F44457EA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0B609-C092-4B5F-A833-38933DC9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16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FCFF-40F8-48D2-B269-87D264372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9D2B0-0CC6-4D86-B0E8-86C20DE5D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4EB04-92BF-404A-B806-85F8725F7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DFC6A-4C41-4709-83B4-80A76394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0D90C-A84A-400C-96A0-CBBB9999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75BD5-6B2E-4CF0-8B77-1C191F5A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41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7DC56-A8FD-48B8-BD43-CA5D172F4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B39A2-337C-48EE-8FDB-3620ECD85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86E513-AFDF-4497-AE07-ABEDBC1F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7301C-C701-4B82-B036-552DBF3637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ED5C4-3FEE-4538-BFDE-D62A80314A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EA817-0FE7-4A86-83A6-782A880B4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40605-AA99-41E9-B274-C50E68311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9E09C2-6338-4110-ABDD-658805B23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90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2D5D-0221-45A4-A0DB-A7BD11F1A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235605-3D23-4DE1-9187-47F0A2F6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B23BA1-E0DB-48EA-ACB8-7C3053C89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8293A-C466-42DF-9665-0063DA908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74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63EE75-58E3-42C6-9DB6-955069C25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2B6C11-C760-42E6-A6E9-314013FC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5D095-4E03-4433-AC83-92A88354D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46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7CC0-0A60-4EFF-B514-75E00766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C192-C348-459D-8DCA-5ACB780BB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DF25-06CE-4293-9308-EE1C22277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5A1B5-DF49-49F6-80CE-13FE04DF5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8CF0D-61B9-4CE2-BE58-5071708A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9A9091-8CDF-4908-9505-A9301CC66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25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0C5B4-8ED9-4D42-93B0-55CB0AE0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6BB195-4B82-474E-840B-572388F2F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70AFA-5D34-47FC-9974-DEFABB631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71D0B-1D17-4E32-846A-1A18C0AD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92E66-FB33-4F74-AD34-D76228788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0CC9-D8C4-45AA-9936-1476D64A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13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01A2C-6DA9-4C4B-920F-11A31AE94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B2EEF8-0F54-4A18-B365-3EC0EE3CB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B37FE-8F93-4085-AF3F-23894B4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606F6-6093-4EE6-8FD4-9389FA6E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322ED-777F-411D-8D1A-DAB82B9F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66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6326E0-2640-4084-92D4-13FB700E1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8809D-5BE6-4357-A57A-404D93EB3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19ECB-DA06-4DFB-A363-9899F74A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BCE13-7395-4224-8F00-B83272867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015F8-FD68-4CED-9AC1-AF999DC1B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39A4D4-2FA5-45E9-9186-9D857E2E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F97C4-C87D-4257-9DD3-75250BB1A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0D365-0C07-4635-853B-70E3C7B3E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5E3E0-E9B0-40AA-AE54-BA597904FDD2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24D8-1A85-4112-8885-94C0B4F25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4AEDB-D9FB-414D-BD83-5DFFC8E0D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B08DA-38C3-48A5-A9DA-2D39BA891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3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DAB758-6ECF-4EE8-99A1-D1C8C897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21780-305E-474A-8283-586ADE637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2FEDA-BC5D-43A0-8391-61C238A11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08C36-D188-4F74-8681-E0E187E33F47}" type="datetimeFigureOut">
              <a:rPr lang="en-US" smtClean="0"/>
              <a:pPr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3F1EA-ECB9-4E05-B5BE-08B4201BE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5251D-8D41-4344-91C4-A6A1A9657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C9A02-8CCC-4A07-8A3C-B99034C33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4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6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99420-BA9A-446D-AEC7-8E808A9AC14D}"/>
              </a:ext>
            </a:extLst>
          </p:cNvPr>
          <p:cNvSpPr txBox="1"/>
          <p:nvPr/>
        </p:nvSpPr>
        <p:spPr>
          <a:xfrm>
            <a:off x="1255056" y="5532718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+mj-ea"/>
                <a:cs typeface="+mj-cs"/>
              </a:rPr>
              <a:t>Architectural Sheet Metal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49536-2858-4CD8-9DF1-54BE1103115A}"/>
              </a:ext>
            </a:extLst>
          </p:cNvPr>
          <p:cNvSpPr/>
          <p:nvPr/>
        </p:nvSpPr>
        <p:spPr>
          <a:xfrm>
            <a:off x="-2" y="6401157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B3C4A0E-98F9-4796-A6DC-4B0BEB7F82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86589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5" name="Picture 4" descr="A picture containing sky, outdoor, stadium, railroad&#10;&#10;Description automatically generated">
            <a:extLst>
              <a:ext uri="{FF2B5EF4-FFF2-40B4-BE49-F238E27FC236}">
                <a16:creationId xmlns:a16="http://schemas.microsoft.com/office/drawing/2014/main" id="{384ECA16-3EA8-4BB4-9020-08FA09BADF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27615" y="55669"/>
            <a:ext cx="9536769" cy="53644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388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ky, outdoor, building, house&#10;&#10;Description automatically generated">
            <a:extLst>
              <a:ext uri="{FF2B5EF4-FFF2-40B4-BE49-F238E27FC236}">
                <a16:creationId xmlns:a16="http://schemas.microsoft.com/office/drawing/2014/main" id="{3DDAA443-A5F2-4974-AC22-0A39F753CF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4584" cy="6426394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4BD47C-9610-453A-A2CC-B28D3A78A756}"/>
              </a:ext>
            </a:extLst>
          </p:cNvPr>
          <p:cNvCxnSpPr>
            <a:cxnSpLocks/>
          </p:cNvCxnSpPr>
          <p:nvPr/>
        </p:nvCxnSpPr>
        <p:spPr>
          <a:xfrm>
            <a:off x="1261271" y="3454056"/>
            <a:ext cx="670835" cy="1744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1B74515-9132-48A9-9877-6C81D1EBEABD}"/>
              </a:ext>
            </a:extLst>
          </p:cNvPr>
          <p:cNvCxnSpPr>
            <a:cxnSpLocks/>
          </p:cNvCxnSpPr>
          <p:nvPr/>
        </p:nvCxnSpPr>
        <p:spPr>
          <a:xfrm>
            <a:off x="3642019" y="2237306"/>
            <a:ext cx="1061328" cy="154548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F5E1BF-ACB0-44E4-924B-5D472E6EAF65}"/>
              </a:ext>
            </a:extLst>
          </p:cNvPr>
          <p:cNvCxnSpPr>
            <a:cxnSpLocks/>
          </p:cNvCxnSpPr>
          <p:nvPr/>
        </p:nvCxnSpPr>
        <p:spPr>
          <a:xfrm>
            <a:off x="9123882" y="1058720"/>
            <a:ext cx="147107" cy="132980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EBBDBB-1554-4AD5-BBB5-25ABAC8838E4}"/>
              </a:ext>
            </a:extLst>
          </p:cNvPr>
          <p:cNvCxnSpPr>
            <a:cxnSpLocks/>
          </p:cNvCxnSpPr>
          <p:nvPr/>
        </p:nvCxnSpPr>
        <p:spPr>
          <a:xfrm>
            <a:off x="5409793" y="1821776"/>
            <a:ext cx="0" cy="168699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89599-0AC7-4F4F-8D95-F87ACEDBB22C}"/>
              </a:ext>
            </a:extLst>
          </p:cNvPr>
          <p:cNvSpPr/>
          <p:nvPr/>
        </p:nvSpPr>
        <p:spPr>
          <a:xfrm>
            <a:off x="2515366" y="1775641"/>
            <a:ext cx="2457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Wall Panels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B06492C-993E-478F-979E-C13FC128B6B6}"/>
              </a:ext>
            </a:extLst>
          </p:cNvPr>
          <p:cNvSpPr/>
          <p:nvPr/>
        </p:nvSpPr>
        <p:spPr>
          <a:xfrm>
            <a:off x="3947051" y="1043670"/>
            <a:ext cx="296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Gutters/Scuppers/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Downspouts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3DF3D3-50A9-4C89-8B49-70FCB5E00E6D}"/>
              </a:ext>
            </a:extLst>
          </p:cNvPr>
          <p:cNvSpPr/>
          <p:nvPr/>
        </p:nvSpPr>
        <p:spPr>
          <a:xfrm>
            <a:off x="7895112" y="215454"/>
            <a:ext cx="2457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Seam Roofs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B00116-4310-4CED-9CBE-8123447AD39B}"/>
              </a:ext>
            </a:extLst>
          </p:cNvPr>
          <p:cNvSpPr/>
          <p:nvPr/>
        </p:nvSpPr>
        <p:spPr>
          <a:xfrm>
            <a:off x="-189947" y="3013501"/>
            <a:ext cx="2010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843DC9-7A56-4B9C-A99D-F8431B3269E5}"/>
              </a:ext>
            </a:extLst>
          </p:cNvPr>
          <p:cNvCxnSpPr>
            <a:cxnSpLocks/>
          </p:cNvCxnSpPr>
          <p:nvPr/>
        </p:nvCxnSpPr>
        <p:spPr>
          <a:xfrm>
            <a:off x="7450040" y="1600123"/>
            <a:ext cx="379125" cy="207844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E6F8AB86-EAE7-48B2-B73F-48CE29570B31}"/>
              </a:ext>
            </a:extLst>
          </p:cNvPr>
          <p:cNvSpPr/>
          <p:nvPr/>
        </p:nvSpPr>
        <p:spPr>
          <a:xfrm>
            <a:off x="6232670" y="1155549"/>
            <a:ext cx="2457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Signage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1722A76-4398-4509-9256-863942C1D1D3}"/>
              </a:ext>
            </a:extLst>
          </p:cNvPr>
          <p:cNvCxnSpPr>
            <a:cxnSpLocks/>
          </p:cNvCxnSpPr>
          <p:nvPr/>
        </p:nvCxnSpPr>
        <p:spPr>
          <a:xfrm>
            <a:off x="1349883" y="5181298"/>
            <a:ext cx="11121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28DD0C9F-B31D-4E01-9D90-043BEC636028}"/>
              </a:ext>
            </a:extLst>
          </p:cNvPr>
          <p:cNvSpPr/>
          <p:nvPr/>
        </p:nvSpPr>
        <p:spPr>
          <a:xfrm>
            <a:off x="1013162" y="1914750"/>
            <a:ext cx="2010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Electrical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Flashings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8A5E20B-8347-4A4F-B5F5-76CF86B7BF34}"/>
              </a:ext>
            </a:extLst>
          </p:cNvPr>
          <p:cNvCxnSpPr>
            <a:cxnSpLocks/>
          </p:cNvCxnSpPr>
          <p:nvPr/>
        </p:nvCxnSpPr>
        <p:spPr>
          <a:xfrm flipH="1">
            <a:off x="10497851" y="4104851"/>
            <a:ext cx="682953" cy="61390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B10715C8-9484-41AF-90C6-868801031328}"/>
              </a:ext>
            </a:extLst>
          </p:cNvPr>
          <p:cNvSpPr/>
          <p:nvPr/>
        </p:nvSpPr>
        <p:spPr>
          <a:xfrm>
            <a:off x="10683068" y="3820854"/>
            <a:ext cx="2010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Canopy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7E47FC1-43E9-42E5-BCD9-31649191CEFC}"/>
              </a:ext>
            </a:extLst>
          </p:cNvPr>
          <p:cNvCxnSpPr>
            <a:cxnSpLocks/>
          </p:cNvCxnSpPr>
          <p:nvPr/>
        </p:nvCxnSpPr>
        <p:spPr>
          <a:xfrm flipH="1">
            <a:off x="9544348" y="2970415"/>
            <a:ext cx="1019765" cy="41258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77AA8D27-CB33-4D8D-A2DE-DDF90CE2FC19}"/>
              </a:ext>
            </a:extLst>
          </p:cNvPr>
          <p:cNvSpPr/>
          <p:nvPr/>
        </p:nvSpPr>
        <p:spPr>
          <a:xfrm>
            <a:off x="10258020" y="2639343"/>
            <a:ext cx="2010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Structural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C1D178D-0FE3-4365-802E-4219AD46FF59}"/>
              </a:ext>
            </a:extLst>
          </p:cNvPr>
          <p:cNvCxnSpPr>
            <a:cxnSpLocks/>
          </p:cNvCxnSpPr>
          <p:nvPr/>
        </p:nvCxnSpPr>
        <p:spPr>
          <a:xfrm flipH="1">
            <a:off x="5577122" y="1617214"/>
            <a:ext cx="1872918" cy="235536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7A555B0-9B8D-46ED-A6E8-A9388F0EF528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6042080" y="1046451"/>
            <a:ext cx="3081802" cy="350133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0874148-9EB6-4221-96C5-A6F4F0191827}"/>
              </a:ext>
            </a:extLst>
          </p:cNvPr>
          <p:cNvCxnSpPr>
            <a:cxnSpLocks/>
          </p:cNvCxnSpPr>
          <p:nvPr/>
        </p:nvCxnSpPr>
        <p:spPr>
          <a:xfrm flipH="1">
            <a:off x="3392190" y="2237306"/>
            <a:ext cx="263622" cy="129706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01FA57A-1150-4708-A0D0-614787BEE975}"/>
              </a:ext>
            </a:extLst>
          </p:cNvPr>
          <p:cNvSpPr/>
          <p:nvPr/>
        </p:nvSpPr>
        <p:spPr>
          <a:xfrm>
            <a:off x="0" y="6414124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48E0CD4-D340-4A54-A890-9C5E468821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90809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2602C87-CFBA-4E3C-AA0C-13C9E41E473F}"/>
              </a:ext>
            </a:extLst>
          </p:cNvPr>
          <p:cNvCxnSpPr>
            <a:cxnSpLocks/>
          </p:cNvCxnSpPr>
          <p:nvPr/>
        </p:nvCxnSpPr>
        <p:spPr>
          <a:xfrm flipH="1">
            <a:off x="9437343" y="1499191"/>
            <a:ext cx="1060508" cy="141359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C8D4767-17FE-4691-BC13-9F8473088985}"/>
              </a:ext>
            </a:extLst>
          </p:cNvPr>
          <p:cNvSpPr/>
          <p:nvPr/>
        </p:nvSpPr>
        <p:spPr>
          <a:xfrm>
            <a:off x="10195706" y="1097580"/>
            <a:ext cx="2010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Acoustical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Metal Deck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543420C-5F9E-4340-9472-AC330FEE03C8}"/>
              </a:ext>
            </a:extLst>
          </p:cNvPr>
          <p:cNvCxnSpPr>
            <a:cxnSpLocks/>
          </p:cNvCxnSpPr>
          <p:nvPr/>
        </p:nvCxnSpPr>
        <p:spPr>
          <a:xfrm>
            <a:off x="2234304" y="2724173"/>
            <a:ext cx="387950" cy="145976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E717AC9-533F-4E43-9B40-BDC8B00AC312}"/>
              </a:ext>
            </a:extLst>
          </p:cNvPr>
          <p:cNvCxnSpPr>
            <a:cxnSpLocks/>
          </p:cNvCxnSpPr>
          <p:nvPr/>
        </p:nvCxnSpPr>
        <p:spPr>
          <a:xfrm>
            <a:off x="1279588" y="3454056"/>
            <a:ext cx="288090" cy="198838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64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A27BE-9F95-4229-9977-88165A1DF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47286"/>
            <a:ext cx="12192000" cy="196947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89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Metal Components</a:t>
            </a:r>
            <a:br>
              <a:rPr lang="en-US" sz="73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br>
              <a:rPr lang="en-US" sz="20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en-US" sz="3600" kern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Gutters  |  Downspouts  | Scuppers  |  Coping  |  Roof flashings</a:t>
            </a:r>
            <a:endParaRPr lang="en-US" sz="8000" kern="12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8F8DB-73C5-480A-B3C1-AA40E66727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4035345" cy="4185137"/>
          </a:xfrm>
          <a:prstGeom prst="rect">
            <a:avLst/>
          </a:prstGeom>
        </p:spPr>
      </p:pic>
      <p:pic>
        <p:nvPicPr>
          <p:cNvPr id="13314" name="Picture 2" descr="Commercial | Rain Gutter Solution">
            <a:extLst>
              <a:ext uri="{FF2B5EF4-FFF2-40B4-BE49-F238E27FC236}">
                <a16:creationId xmlns:a16="http://schemas.microsoft.com/office/drawing/2014/main" id="{5D978359-8191-4F52-8087-3FAF82934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85" r="13336" b="-2"/>
          <a:stretch/>
        </p:blipFill>
        <p:spPr bwMode="auto">
          <a:xfrm>
            <a:off x="8129083" y="0"/>
            <a:ext cx="4062918" cy="424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0627B73E-D784-4780-AA33-DCDFE7DA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919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5838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9D998DA-917A-46F7-B247-352539A12F11}"/>
              </a:ext>
            </a:extLst>
          </p:cNvPr>
          <p:cNvSpPr/>
          <p:nvPr/>
        </p:nvSpPr>
        <p:spPr>
          <a:xfrm>
            <a:off x="0" y="6409640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219597A-3069-4FE3-BD79-B4AD4A3B23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90809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5" name="Picture 4" descr="A picture containing outdoor, sky, building, tall&#10;&#10;Description automatically generated">
            <a:extLst>
              <a:ext uri="{FF2B5EF4-FFF2-40B4-BE49-F238E27FC236}">
                <a16:creationId xmlns:a16="http://schemas.microsoft.com/office/drawing/2014/main" id="{BA88A9B3-EF75-4DF0-AE1A-537EE439C4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495" y="0"/>
            <a:ext cx="4007766" cy="418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84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9" name="Rectangle 70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25A9A-4590-4485-8175-AF2FA6F4C2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7463615" cy="6857990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35131CF-0FC4-42A9-BA9F-31054C0C96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89"/>
          <a:stretch/>
        </p:blipFill>
        <p:spPr>
          <a:xfrm>
            <a:off x="7533132" y="0"/>
            <a:ext cx="4726862" cy="3045655"/>
          </a:xfrm>
          <a:prstGeom prst="rect">
            <a:avLst/>
          </a:prstGeom>
        </p:spPr>
      </p:pic>
      <p:pic>
        <p:nvPicPr>
          <p:cNvPr id="1026" name="Picture 2" descr="Western Specialty Contractors completes metal roofing, siding façade on new Kansas City Campus for Animal Care Facility">
            <a:extLst>
              <a:ext uri="{FF2B5EF4-FFF2-40B4-BE49-F238E27FC236}">
                <a16:creationId xmlns:a16="http://schemas.microsoft.com/office/drawing/2014/main" id="{D1C99DF4-6B05-4178-9002-CC9CA453E1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"/>
          <a:stretch/>
        </p:blipFill>
        <p:spPr bwMode="auto">
          <a:xfrm>
            <a:off x="7533132" y="3131468"/>
            <a:ext cx="4658868" cy="37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2D087D-27FB-4EDC-87B1-A1FE4619888B}"/>
              </a:ext>
            </a:extLst>
          </p:cNvPr>
          <p:cNvSpPr txBox="1"/>
          <p:nvPr/>
        </p:nvSpPr>
        <p:spPr>
          <a:xfrm>
            <a:off x="166394" y="1683743"/>
            <a:ext cx="7130823" cy="2723823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sng" strike="noStrike" kern="1200" cap="none" spc="0" normalizeH="0" baseline="0" noProof="0">
                <a:ln>
                  <a:noFill/>
                </a:ln>
                <a:solidFill>
                  <a:srgbClr val="7A4925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ARCHITECTURAL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sng" strike="noStrike" kern="1200" cap="none" spc="0" normalizeH="0" baseline="0" noProof="0">
                <a:ln>
                  <a:noFill/>
                </a:ln>
                <a:solidFill>
                  <a:srgbClr val="7A4925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SYSTEMS</a:t>
            </a:r>
            <a:endParaRPr kumimoji="0" lang="en-US" sz="2800" b="1" i="0" u="sng" strike="noStrike" kern="1200" cap="none" spc="0" normalizeH="0" baseline="0" noProof="0">
              <a:ln>
                <a:noFill/>
              </a:ln>
              <a:solidFill>
                <a:srgbClr val="7A4925"/>
              </a:solidFill>
              <a:effectLst/>
              <a:uLnTx/>
              <a:uFillTx/>
              <a:latin typeface="Franklin Gothic Demi Cond" panose="020B07060304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sng" strike="noStrike" kern="1200" cap="none" spc="0" normalizeH="0" baseline="0" noProof="0">
              <a:ln>
                <a:noFill/>
              </a:ln>
              <a:solidFill>
                <a:srgbClr val="7A4925"/>
              </a:solidFill>
              <a:effectLst/>
              <a:uLnTx/>
              <a:uFillTx/>
              <a:latin typeface="Franklin Gothic Demi Cond" panose="020B07060304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AB012D-BB50-41AC-8E3E-A3C55AFFE63B}"/>
              </a:ext>
            </a:extLst>
          </p:cNvPr>
          <p:cNvSpPr/>
          <p:nvPr/>
        </p:nvSpPr>
        <p:spPr>
          <a:xfrm>
            <a:off x="0" y="6410014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AB69649-B59A-42B9-96FE-AD75D31DBAB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90809"/>
            <a:ext cx="1624901" cy="315742"/>
          </a:xfrm>
          <a:prstGeom prst="rect">
            <a:avLst/>
          </a:prstGeom>
          <a:solidFill>
            <a:srgbClr val="000A1E"/>
          </a:solidFill>
        </p:spPr>
      </p:pic>
    </p:spTree>
    <p:extLst>
      <p:ext uri="{BB962C8B-B14F-4D97-AF65-F5344CB8AC3E}">
        <p14:creationId xmlns:p14="http://schemas.microsoft.com/office/powerpoint/2010/main" val="403661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821" y="3851054"/>
            <a:ext cx="6465287" cy="151601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Composite Wall </a:t>
            </a:r>
            <a:b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Panels (ACM/MCM)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B4C917-1BC4-4017-86DF-C6FE66498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85518" y="60211"/>
            <a:ext cx="4465380" cy="3281679"/>
          </a:xfrm>
          <a:prstGeom prst="rect">
            <a:avLst/>
          </a:prstGeom>
        </p:spPr>
      </p:pic>
      <p:pic>
        <p:nvPicPr>
          <p:cNvPr id="4" name="Picture 3" descr="A picture containing building, outdoor, colonnade&#10;&#10;Description automatically generated">
            <a:extLst>
              <a:ext uri="{FF2B5EF4-FFF2-40B4-BE49-F238E27FC236}">
                <a16:creationId xmlns:a16="http://schemas.microsoft.com/office/drawing/2014/main" id="{193858B0-6FBF-433D-BC5C-BF16606A80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6406" y="60212"/>
            <a:ext cx="7450076" cy="3287825"/>
          </a:xfrm>
          <a:prstGeom prst="rect">
            <a:avLst/>
          </a:prstGeom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D427E6A-CD86-4538-B6B0-86C363246A1C}"/>
              </a:ext>
            </a:extLst>
          </p:cNvPr>
          <p:cNvSpPr/>
          <p:nvPr/>
        </p:nvSpPr>
        <p:spPr>
          <a:xfrm>
            <a:off x="4708357" y="5698834"/>
            <a:ext cx="7092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Typically used as cladding to external walls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4BF10F-4DE4-468A-B205-53439E74BD96}"/>
              </a:ext>
            </a:extLst>
          </p:cNvPr>
          <p:cNvSpPr/>
          <p:nvPr/>
        </p:nvSpPr>
        <p:spPr>
          <a:xfrm>
            <a:off x="0" y="6477801"/>
            <a:ext cx="12191999" cy="393166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1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61600EE-B253-4572-B1AF-EC92DAAAF2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518502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5" name="Picture 4" descr="A picture containing rack, grill&#10;&#10;Description automatically generated">
            <a:extLst>
              <a:ext uri="{FF2B5EF4-FFF2-40B4-BE49-F238E27FC236}">
                <a16:creationId xmlns:a16="http://schemas.microsoft.com/office/drawing/2014/main" id="{6FF6536F-4803-4728-BF84-C5BA89D1C19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4284" y="2677157"/>
            <a:ext cx="2967839" cy="446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8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883F7108-D891-4072-BB18-936308F993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233" y="1044973"/>
            <a:ext cx="5492284" cy="4768053"/>
          </a:xfrm>
          <a:prstGeom prst="rect">
            <a:avLst/>
          </a:prstGeom>
        </p:spPr>
      </p:pic>
      <p:cxnSp>
        <p:nvCxnSpPr>
          <p:cNvPr id="22" name="Straight Connector 22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4" descr="A tall building in a city&#10;&#10;Description automatically generated">
            <a:extLst>
              <a:ext uri="{FF2B5EF4-FFF2-40B4-BE49-F238E27FC236}">
                <a16:creationId xmlns:a16="http://schemas.microsoft.com/office/drawing/2014/main" id="{30E2E40E-6BF0-4D71-B171-C95A338FCB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893" y="1044973"/>
            <a:ext cx="5520871" cy="47680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368284-183B-4D90-AEB9-4A4483675B08}"/>
              </a:ext>
            </a:extLst>
          </p:cNvPr>
          <p:cNvSpPr/>
          <p:nvPr/>
        </p:nvSpPr>
        <p:spPr>
          <a:xfrm>
            <a:off x="0" y="6400496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EEA9823-6AD9-4705-A00C-00ADFBC6EC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83775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9" name="6cc731c5-fcc6-421a-9dbc-b83513a9d8b3" descr="Image">
            <a:extLst>
              <a:ext uri="{FF2B5EF4-FFF2-40B4-BE49-F238E27FC236}">
                <a16:creationId xmlns:a16="http://schemas.microsoft.com/office/drawing/2014/main" id="{29B90988-E465-483F-859A-2BF6765C5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9373392" y="3627660"/>
            <a:ext cx="2255269" cy="18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19868E-9B72-42D4-8DF5-B7ABA28E045C}"/>
              </a:ext>
            </a:extLst>
          </p:cNvPr>
          <p:cNvSpPr/>
          <p:nvPr/>
        </p:nvSpPr>
        <p:spPr>
          <a:xfrm>
            <a:off x="1447800" y="3428999"/>
            <a:ext cx="3152775" cy="80962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6E1EE07-DA62-42D2-A8CC-1088007054F6}"/>
              </a:ext>
            </a:extLst>
          </p:cNvPr>
          <p:cNvCxnSpPr/>
          <p:nvPr/>
        </p:nvCxnSpPr>
        <p:spPr>
          <a:xfrm flipH="1" flipV="1">
            <a:off x="3914775" y="2609850"/>
            <a:ext cx="1562100" cy="971550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9C07D8-2DF7-4448-B51F-3C16B09B627D}"/>
              </a:ext>
            </a:extLst>
          </p:cNvPr>
          <p:cNvCxnSpPr>
            <a:cxnSpLocks/>
          </p:cNvCxnSpPr>
          <p:nvPr/>
        </p:nvCxnSpPr>
        <p:spPr>
          <a:xfrm flipH="1">
            <a:off x="10080664" y="1565910"/>
            <a:ext cx="872495" cy="776566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55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5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650f0678-a33d-4fdc-a6bf-c44f50a15472" descr="Image">
            <a:extLst>
              <a:ext uri="{FF2B5EF4-FFF2-40B4-BE49-F238E27FC236}">
                <a16:creationId xmlns:a16="http://schemas.microsoft.com/office/drawing/2014/main" id="{8DD3D15F-06C1-42A2-B8EF-C35854365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43063" y="-251547"/>
            <a:ext cx="5609869" cy="6096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sky, building, outdoor, house&#10;&#10;Description automatically generated">
            <a:extLst>
              <a:ext uri="{FF2B5EF4-FFF2-40B4-BE49-F238E27FC236}">
                <a16:creationId xmlns:a16="http://schemas.microsoft.com/office/drawing/2014/main" id="{08ACFF6F-14EB-44D7-AE8A-EC1EEE3187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"/>
          <a:stretch/>
        </p:blipFill>
        <p:spPr>
          <a:xfrm>
            <a:off x="6029532" y="0"/>
            <a:ext cx="6159419" cy="38595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682" y="3859529"/>
            <a:ext cx="6179270" cy="2541628"/>
          </a:xfrm>
          <a:solidFill>
            <a:srgbClr val="5C5F64"/>
          </a:solidFill>
          <a:ln w="57150">
            <a:solidFill>
              <a:srgbClr val="4B99EE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300" kern="1200">
                <a:solidFill>
                  <a:schemeClr val="bg1"/>
                </a:solidFill>
                <a:latin typeface="Impact" panose="020B0806030902050204" pitchFamily="34" charset="0"/>
              </a:rPr>
              <a:t>Single Skin Panels</a:t>
            </a:r>
            <a:endParaRPr lang="en-US" sz="48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F9831A-52CC-44FE-B09C-7D98F16DF138}"/>
              </a:ext>
            </a:extLst>
          </p:cNvPr>
          <p:cNvSpPr/>
          <p:nvPr/>
        </p:nvSpPr>
        <p:spPr>
          <a:xfrm>
            <a:off x="0" y="6409640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83D4E5B-D820-46AA-8CFE-45822105C9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90809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10" name="Content Placeholder 4" descr="A picture containing building, outdoor, sky, grass&#10;&#10;Description automatically generated">
            <a:extLst>
              <a:ext uri="{FF2B5EF4-FFF2-40B4-BE49-F238E27FC236}">
                <a16:creationId xmlns:a16="http://schemas.microsoft.com/office/drawing/2014/main" id="{71F3429C-097D-47C2-A899-019942C3D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837629"/>
            <a:ext cx="6006635" cy="256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86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3C6C6960-13BC-454F-929B-03B69FA48F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3681" y="1548590"/>
            <a:ext cx="4799352" cy="2697717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43D84-B6BF-451D-AA23-956A2624A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latin typeface="Impact" panose="020B0806030902050204" pitchFamily="34" charset="0"/>
              </a:rPr>
              <a:t>Plate Wall</a:t>
            </a:r>
            <a:br>
              <a:rPr lang="en-US" sz="4000"/>
            </a:br>
            <a:endParaRPr lang="en-US" sz="4000"/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1F45DE-C74C-4CD8-A15B-92B3763F8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657" y="5426315"/>
            <a:ext cx="406076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cap="small">
                <a:latin typeface="+mj-lt"/>
              </a:rPr>
              <a:t>Wall system that uses aluminum plates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50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road, scene, street&#10;&#10;Description automatically generated">
            <a:extLst>
              <a:ext uri="{FF2B5EF4-FFF2-40B4-BE49-F238E27FC236}">
                <a16:creationId xmlns:a16="http://schemas.microsoft.com/office/drawing/2014/main" id="{3B6448DC-AEEE-4DAD-933D-43A20FD7EF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73" y="10"/>
            <a:ext cx="12191980" cy="6857990"/>
          </a:xfrm>
          <a:prstGeom prst="rect">
            <a:avLst/>
          </a:prstGeom>
        </p:spPr>
      </p:pic>
      <p:sp>
        <p:nvSpPr>
          <p:cNvPr id="24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020" y="3900944"/>
            <a:ext cx="3852041" cy="18918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>
                <a:latin typeface="Impact" panose="020B0806030902050204" pitchFamily="34" charset="0"/>
              </a:rPr>
              <a:t>Insulated Metal Panels </a:t>
            </a:r>
            <a:r>
              <a:rPr lang="en-US" sz="4800">
                <a:latin typeface="Impact" panose="020B0806030902050204" pitchFamily="34" charset="0"/>
              </a:rPr>
              <a:t>(IMP)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A4C635C-3F34-4C7D-8A94-273C091F9DF0}"/>
              </a:ext>
            </a:extLst>
          </p:cNvPr>
          <p:cNvSpPr/>
          <p:nvPr/>
        </p:nvSpPr>
        <p:spPr>
          <a:xfrm>
            <a:off x="0" y="6418784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2DE1168-E117-4EAD-8E8A-ECF3DB8FC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99953"/>
            <a:ext cx="1624901" cy="315742"/>
          </a:xfrm>
          <a:prstGeom prst="rect">
            <a:avLst/>
          </a:prstGeom>
          <a:solidFill>
            <a:srgbClr val="000A1E"/>
          </a:solidFill>
        </p:spPr>
      </p:pic>
    </p:spTree>
    <p:extLst>
      <p:ext uri="{BB962C8B-B14F-4D97-AF65-F5344CB8AC3E}">
        <p14:creationId xmlns:p14="http://schemas.microsoft.com/office/powerpoint/2010/main" val="480863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136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9" y="3825866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kern="1200" dirty="0">
                <a:solidFill>
                  <a:srgbClr val="FFFFFF"/>
                </a:solidFill>
                <a:latin typeface="Impact" panose="020B0806030902050204" pitchFamily="34" charset="0"/>
              </a:rPr>
              <a:t>Metal Roofing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5DD5C055-74FE-4DD8-9078-6058E6F7D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2BC30E3B-323D-4710-BD60-493D71B35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 b="25895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391" name="Straight Connector 138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 descr="Bladen County School Board Awarded Two Contracts to Replace the ...">
            <a:extLst>
              <a:ext uri="{FF2B5EF4-FFF2-40B4-BE49-F238E27FC236}">
                <a16:creationId xmlns:a16="http://schemas.microsoft.com/office/drawing/2014/main" id="{55326B5E-C7E1-42D6-BE12-5251DC31C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59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9B8D42-E176-491F-90BA-0FF2108F9D39}"/>
              </a:ext>
            </a:extLst>
          </p:cNvPr>
          <p:cNvSpPr/>
          <p:nvPr/>
        </p:nvSpPr>
        <p:spPr>
          <a:xfrm>
            <a:off x="0" y="6409640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85A4A3A-C90E-423C-883B-5AAE755EAC2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81665"/>
            <a:ext cx="1624901" cy="315742"/>
          </a:xfrm>
          <a:prstGeom prst="rect">
            <a:avLst/>
          </a:prstGeom>
          <a:solidFill>
            <a:srgbClr val="000A1E"/>
          </a:solidFill>
        </p:spPr>
      </p:pic>
    </p:spTree>
    <p:extLst>
      <p:ext uri="{BB962C8B-B14F-4D97-AF65-F5344CB8AC3E}">
        <p14:creationId xmlns:p14="http://schemas.microsoft.com/office/powerpoint/2010/main" val="3806356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7" name="Rectangle 72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Ceilings &amp; Walls Ceilings &amp; Walls Exterior Metal Exterior Metal Exterior  Linear Closed 150F / 200F 75C / 150C / 225C 84C Linear Open 80B / 84B 84R  70U Open Ceilings V100 Wide Panel 300C/L Exterior Wood Exterior Wood Metal  Woodprint Exterior Solid ...">
            <a:extLst>
              <a:ext uri="{FF2B5EF4-FFF2-40B4-BE49-F238E27FC236}">
                <a16:creationId xmlns:a16="http://schemas.microsoft.com/office/drawing/2014/main" id="{5065BD03-95F8-43FF-A2F9-AD28F4ED7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-3050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967867D-3EE7-4C62-9C6F-47CB69EB0D53}"/>
              </a:ext>
            </a:extLst>
          </p:cNvPr>
          <p:cNvSpPr txBox="1">
            <a:spLocks/>
          </p:cNvSpPr>
          <p:nvPr/>
        </p:nvSpPr>
        <p:spPr>
          <a:xfrm>
            <a:off x="1745672" y="-2"/>
            <a:ext cx="10443279" cy="6409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ADAB51-66C5-4935-A898-4BB15489714E}"/>
              </a:ext>
            </a:extLst>
          </p:cNvPr>
          <p:cNvSpPr txBox="1">
            <a:spLocks/>
          </p:cNvSpPr>
          <p:nvPr/>
        </p:nvSpPr>
        <p:spPr>
          <a:xfrm>
            <a:off x="838200" y="12791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8BC13DE-9CB9-44E2-A816-5F7476A4FE77}"/>
              </a:ext>
            </a:extLst>
          </p:cNvPr>
          <p:cNvSpPr txBox="1">
            <a:spLocks/>
          </p:cNvSpPr>
          <p:nvPr/>
        </p:nvSpPr>
        <p:spPr>
          <a:xfrm>
            <a:off x="1580258" y="4903727"/>
            <a:ext cx="9031484" cy="6882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793CE-055F-4197-A044-85881B5F293E}"/>
              </a:ext>
            </a:extLst>
          </p:cNvPr>
          <p:cNvSpPr/>
          <p:nvPr/>
        </p:nvSpPr>
        <p:spPr>
          <a:xfrm>
            <a:off x="0" y="6409640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57B3C6F-9119-4B39-A742-54A72C8933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346" y="6480190"/>
            <a:ext cx="1624901" cy="315742"/>
          </a:xfrm>
          <a:prstGeom prst="rect">
            <a:avLst/>
          </a:prstGeom>
          <a:solidFill>
            <a:srgbClr val="000A1E"/>
          </a:solidFill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FB7AE4A-6866-4D82-B674-139E684EF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975407" y="850601"/>
            <a:ext cx="4644291" cy="3614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A69554D-213B-4404-B3DE-8E9A8636D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38" y="4592463"/>
            <a:ext cx="4383614" cy="1516014"/>
          </a:xfrm>
          <a:solidFill>
            <a:srgbClr val="4E6178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  <a:latin typeface="Impact" panose="020B0806030902050204" pitchFamily="34" charset="0"/>
              </a:rPr>
              <a:t>Soffits</a:t>
            </a:r>
            <a:endParaRPr lang="en-US" sz="8800" kern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3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0" y="1323104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90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SPECIALTY </a:t>
            </a:r>
            <a:br>
              <a:rPr lang="en-US" sz="890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</a:br>
            <a:r>
              <a:rPr lang="en-US" sz="890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METAL WORK</a:t>
            </a:r>
            <a:endParaRPr lang="en-US" sz="800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026" name="Picture 2" descr="E:\Corbin Terra Cotta\Work In Progress\20120717_0912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448800" y="-5674407"/>
            <a:ext cx="6096000" cy="4572000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D803D9-0190-4172-BB0C-07A333B5AFD2}"/>
              </a:ext>
            </a:extLst>
          </p:cNvPr>
          <p:cNvSpPr/>
          <p:nvPr/>
        </p:nvSpPr>
        <p:spPr>
          <a:xfrm>
            <a:off x="0" y="6410014"/>
            <a:ext cx="12191999" cy="456843"/>
          </a:xfrm>
          <a:prstGeom prst="rect">
            <a:avLst/>
          </a:prstGeom>
          <a:solidFill>
            <a:srgbClr val="000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8C73FB2-2A17-49FB-82B3-3B8AC2A5C4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54" y="6481852"/>
            <a:ext cx="1624901" cy="315742"/>
          </a:xfrm>
          <a:prstGeom prst="rect">
            <a:avLst/>
          </a:prstGeom>
          <a:solidFill>
            <a:srgbClr val="000A1E"/>
          </a:solidFill>
        </p:spPr>
      </p:pic>
    </p:spTree>
    <p:extLst>
      <p:ext uri="{BB962C8B-B14F-4D97-AF65-F5344CB8AC3E}">
        <p14:creationId xmlns:p14="http://schemas.microsoft.com/office/powerpoint/2010/main" val="3032225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7">
            <a:extLst>
              <a:ext uri="{FF2B5EF4-FFF2-40B4-BE49-F238E27FC236}">
                <a16:creationId xmlns:a16="http://schemas.microsoft.com/office/drawing/2014/main" id="{BB7C0E06-6EE7-4DC1-8358-E6A2581DF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A3CB8B9-65FB-49B9-857C-5D217271A1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525" y="375354"/>
            <a:ext cx="5685509" cy="61072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building, outdoor, house&#10;&#10;Description automatically generated">
            <a:extLst>
              <a:ext uri="{FF2B5EF4-FFF2-40B4-BE49-F238E27FC236}">
                <a16:creationId xmlns:a16="http://schemas.microsoft.com/office/drawing/2014/main" id="{9EA783C0-CC78-41BF-96E5-6043D4016F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817034" y="375355"/>
            <a:ext cx="6241916" cy="610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25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4" descr="Who invented the elevator? - HISTORY">
            <a:extLst>
              <a:ext uri="{FF2B5EF4-FFF2-40B4-BE49-F238E27FC236}">
                <a16:creationId xmlns:a16="http://schemas.microsoft.com/office/drawing/2014/main" id="{BBB93781-F2CF-48CD-B3CE-ECBF72985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112888" y="211667"/>
            <a:ext cx="5425615" cy="643466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 descr="A picture containing outdoor, snow, sitting, view&#10;&#10;Description automatically generated">
            <a:extLst>
              <a:ext uri="{FF2B5EF4-FFF2-40B4-BE49-F238E27FC236}">
                <a16:creationId xmlns:a16="http://schemas.microsoft.com/office/drawing/2014/main" id="{0EF28A0D-CA4D-4B72-BE2B-3908051159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721440" y="211667"/>
            <a:ext cx="6357672" cy="643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5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Content Placeholder 4" descr="A picture containing outdoor, building, snow, street&#10;&#10;Description automatically generated">
            <a:extLst>
              <a:ext uri="{FF2B5EF4-FFF2-40B4-BE49-F238E27FC236}">
                <a16:creationId xmlns:a16="http://schemas.microsoft.com/office/drawing/2014/main" id="{2F91907E-DE30-458E-A4C8-D3B07AAA96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9450" y="393110"/>
            <a:ext cx="5992563" cy="6071779"/>
          </a:xfrm>
          <a:prstGeom prst="rect">
            <a:avLst/>
          </a:prstGeom>
        </p:spPr>
      </p:pic>
      <p:pic>
        <p:nvPicPr>
          <p:cNvPr id="6" name="Picture 5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8CD916F0-692D-4AFF-861A-EA9102C355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129987" y="399754"/>
            <a:ext cx="5992563" cy="606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91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68DDDB874064385F6A997FC320CE2" ma:contentTypeVersion="11" ma:contentTypeDescription="Create a new document." ma:contentTypeScope="" ma:versionID="6733a3c81ec9da3a1c901415a427c53d">
  <xsd:schema xmlns:xsd="http://www.w3.org/2001/XMLSchema" xmlns:xs="http://www.w3.org/2001/XMLSchema" xmlns:p="http://schemas.microsoft.com/office/2006/metadata/properties" xmlns:ns2="235b0896-b16a-4ba5-9fd3-fb262dda2dfe" targetNamespace="http://schemas.microsoft.com/office/2006/metadata/properties" ma:root="true" ma:fieldsID="be2b8da01c097c6352ee4b02785568d4" ns2:_="">
    <xsd:import namespace="235b0896-b16a-4ba5-9fd3-fb262dda2d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b0896-b16a-4ba5-9fd3-fb262dda2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53b0b4-347e-4bed-b3c6-d521107d16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5b0896-b16a-4ba5-9fd3-fb262dda2d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DC012F-33E6-44F1-96E8-B93D34520F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786620-DF05-40B0-AB37-1B44199C08CD}"/>
</file>

<file path=customXml/itemProps3.xml><?xml version="1.0" encoding="utf-8"?>
<ds:datastoreItem xmlns:ds="http://schemas.openxmlformats.org/officeDocument/2006/customXml" ds:itemID="{0CB76A3F-9BFA-4B57-847A-38AFC4F306F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416</Words>
  <Application>Microsoft Office PowerPoint</Application>
  <PresentationFormat>Widescreen</PresentationFormat>
  <Paragraphs>77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2_Office Theme</vt:lpstr>
      <vt:lpstr>PowerPoint Presentation</vt:lpstr>
      <vt:lpstr>PowerPoint Presentation</vt:lpstr>
      <vt:lpstr>Metal Components  Gutters  |  Downspouts  | Scuppers  |  Coping  |  Roof flashings</vt:lpstr>
      <vt:lpstr>PowerPoint Presentation</vt:lpstr>
      <vt:lpstr>Composite Wall  Panels (ACM/MCM)</vt:lpstr>
      <vt:lpstr>PowerPoint Presentation</vt:lpstr>
      <vt:lpstr>Single Skin Panels</vt:lpstr>
      <vt:lpstr>Plate Wall </vt:lpstr>
      <vt:lpstr>Insulated Metal Panels (IMP)</vt:lpstr>
      <vt:lpstr>Metal Roofing</vt:lpstr>
      <vt:lpstr>Soffits</vt:lpstr>
      <vt:lpstr>SPECIALTY  METAL WORK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Kourtney Graham</dc:creator>
  <cp:lastModifiedBy>Kourtney Graham</cp:lastModifiedBy>
  <cp:revision>5</cp:revision>
  <dcterms:created xsi:type="dcterms:W3CDTF">2022-03-09T17:07:08Z</dcterms:created>
  <dcterms:modified xsi:type="dcterms:W3CDTF">2022-06-13T17:43:47Z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0x0101007AB68DDDB874064385F6A997FC320CE2</vt:lpwstr>
  </property>
  <property fmtid="{D5CDD505-2E9C-101B-9397-08002B2CF9AE}" pid="3" name="Order">
    <vt:r8>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