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3" r:id="rId2"/>
    <p:sldId id="267" r:id="rId3"/>
    <p:sldId id="269" r:id="rId4"/>
    <p:sldId id="265" r:id="rId5"/>
    <p:sldId id="261" r:id="rId6"/>
    <p:sldId id="260" r:id="rId7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606060"/>
    <a:srgbClr val="F5F5F5"/>
    <a:srgbClr val="1F1C22"/>
    <a:srgbClr val="0F0D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FB4C2E-10EE-485C-ACFF-E59FC558CEA2}" v="437" dt="2019-04-03T04:12:53.69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05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298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3F0CE4-AC96-48C6-B6CC-9C99EC9D97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277CE2-E986-4708-AF1C-9E58955CCA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16C06-D95D-4705-BCF3-E268CC992BC2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DBD77F-9AB5-46B2-A190-6C317A153A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39572F-09CB-45EA-9E77-7EBED2809F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B4B41-8939-4BEB-8915-622C0F725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66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Logo + Text Ar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3DC35182-C427-4279-B687-F4AD1B10006B}"/>
              </a:ext>
            </a:extLst>
          </p:cNvPr>
          <p:cNvSpPr txBox="1"/>
          <p:nvPr userDrawn="1"/>
        </p:nvSpPr>
        <p:spPr>
          <a:xfrm>
            <a:off x="3848100" y="3276601"/>
            <a:ext cx="3657600" cy="627864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effectLst>
            <a:outerShdw blurRad="584200" dist="99060" dir="12720000" algn="ctr" rotWithShape="0">
              <a:srgbClr val="000000">
                <a:alpha val="10000"/>
              </a:srgbClr>
            </a:outerShdw>
          </a:effectLst>
        </p:spPr>
        <p:txBody>
          <a:bodyPr vert="horz" wrap="square" lIns="182880" tIns="182880" rIns="182880" bIns="182880" rtlCol="0">
            <a:spAutoFit/>
          </a:bodyPr>
          <a:lstStyle/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E213552-5270-4250-AC8E-5F07193019E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7136" y="2033980"/>
            <a:ext cx="3118103" cy="1107996"/>
          </a:xfrm>
        </p:spPr>
        <p:txBody>
          <a:bodyPr tIns="0" bIns="182880"/>
          <a:lstStyle>
            <a:lvl1pPr marL="301787" indent="-109740">
              <a:buClr>
                <a:srgbClr val="0066CC"/>
              </a:buClr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of services</a:t>
            </a:r>
          </a:p>
          <a:p>
            <a:pPr lvl="0"/>
            <a:r>
              <a:rPr lang="en-US" dirty="0" err="1"/>
              <a:t>Gfdsgdfs</a:t>
            </a:r>
            <a:endParaRPr lang="en-US" dirty="0"/>
          </a:p>
          <a:p>
            <a:pPr lvl="0"/>
            <a:r>
              <a:rPr lang="en-US" dirty="0" err="1"/>
              <a:t>Dgfhfgdhfd</a:t>
            </a:r>
            <a:endParaRPr lang="en-US" dirty="0"/>
          </a:p>
          <a:p>
            <a:pPr lvl="0"/>
            <a:r>
              <a:rPr lang="en-US" dirty="0" err="1"/>
              <a:t>rdgfxhftghgf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75C029F-533F-4B2F-8929-CB1D5FFA17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4577" y="1441341"/>
            <a:ext cx="3117850" cy="553998"/>
          </a:xfrm>
        </p:spPr>
        <p:txBody>
          <a:bodyPr tIns="182880" bIns="91440" anchor="b"/>
          <a:lstStyle>
            <a:lvl1pPr>
              <a:defRPr b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 Service Goes Here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31EA1B5-FD5F-48CD-B331-99DF9FBAA9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14800" y="5295416"/>
            <a:ext cx="3124200" cy="2019784"/>
          </a:xfrm>
        </p:spPr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2CF4E418-8CB5-4E83-ABE8-78F7FFAB55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14800" y="2033980"/>
            <a:ext cx="3118103" cy="1292662"/>
          </a:xfrm>
        </p:spPr>
        <p:txBody>
          <a:bodyPr tIns="0" bIns="182880"/>
          <a:lstStyle>
            <a:lvl1pPr marL="301787" indent="-109740">
              <a:buClr>
                <a:srgbClr val="0066CC"/>
              </a:buClr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of services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Gfdsgdfs</a:t>
            </a:r>
            <a:endParaRPr lang="en-US" dirty="0"/>
          </a:p>
          <a:p>
            <a:pPr lvl="0"/>
            <a:r>
              <a:rPr lang="en-US" dirty="0" err="1"/>
              <a:t>Dgfhfgdhfd</a:t>
            </a:r>
            <a:endParaRPr lang="en-US" dirty="0"/>
          </a:p>
          <a:p>
            <a:pPr lvl="0"/>
            <a:r>
              <a:rPr lang="en-US" dirty="0" err="1"/>
              <a:t>rdgfxhftghgf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8181D4A1-172C-4C3C-A125-6EB580CC073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12241" y="1441341"/>
            <a:ext cx="3117850" cy="553998"/>
          </a:xfrm>
        </p:spPr>
        <p:txBody>
          <a:bodyPr tIns="182880" bIns="91440" anchor="b"/>
          <a:lstStyle>
            <a:lvl1pPr>
              <a:defRPr b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 Service Goes Here</a:t>
            </a:r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D04B863C-015E-4E9E-8C0D-24EADCDBFF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8853" y="6165839"/>
            <a:ext cx="3118103" cy="1107996"/>
          </a:xfrm>
        </p:spPr>
        <p:txBody>
          <a:bodyPr tIns="0" bIns="182880"/>
          <a:lstStyle>
            <a:lvl1pPr marL="301787" indent="-109740">
              <a:buClr>
                <a:srgbClr val="0066CC"/>
              </a:buClr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of services</a:t>
            </a:r>
          </a:p>
          <a:p>
            <a:pPr lvl="0"/>
            <a:r>
              <a:rPr lang="en-US" dirty="0" err="1"/>
              <a:t>Gfdsgdfs</a:t>
            </a:r>
            <a:endParaRPr lang="en-US" dirty="0"/>
          </a:p>
          <a:p>
            <a:pPr lvl="0"/>
            <a:r>
              <a:rPr lang="en-US" dirty="0" err="1"/>
              <a:t>Dgfhfgdhfd</a:t>
            </a:r>
            <a:endParaRPr lang="en-US" dirty="0"/>
          </a:p>
          <a:p>
            <a:pPr lvl="0"/>
            <a:r>
              <a:rPr lang="en-US" dirty="0" err="1"/>
              <a:t>rdgfxhftghgf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2828073-23FD-43A3-B489-08D35D44E6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6294" y="5573200"/>
            <a:ext cx="3117850" cy="553998"/>
          </a:xfrm>
        </p:spPr>
        <p:txBody>
          <a:bodyPr tIns="182880" bIns="91440" anchor="b"/>
          <a:lstStyle>
            <a:lvl1pPr>
              <a:defRPr b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 Service Goes Here</a:t>
            </a:r>
            <a:endParaRPr lang="en-US" dirty="0"/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7B678FBD-F949-4BDA-9C8A-86C807F0FE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21150" y="7449825"/>
            <a:ext cx="3117850" cy="1884190"/>
          </a:xfrm>
        </p:spPr>
        <p:txBody>
          <a:bodyPr tIns="182880" bIns="91440" anchor="t">
            <a:noAutofit/>
          </a:bodyPr>
          <a:lstStyle>
            <a:lvl1pPr>
              <a:defRPr sz="1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Branch Info goes here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69BEA796-71A5-4419-A946-23711561744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12241" y="3613445"/>
            <a:ext cx="3117850" cy="1415755"/>
          </a:xfrm>
        </p:spPr>
        <p:txBody>
          <a:bodyPr tIns="182880" bIns="91440" anchor="t">
            <a:noAutofit/>
          </a:bodyPr>
          <a:lstStyle>
            <a:lvl1pPr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Title Goes Here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DEACCC-56C4-4A5D-B5F9-668CB8B048E2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9785280-C321-4E20-B518-CD32985B51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211" y="81082"/>
            <a:ext cx="481797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8370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Logo + Text Ar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3DC35182-C427-4279-B687-F4AD1B10006B}"/>
              </a:ext>
            </a:extLst>
          </p:cNvPr>
          <p:cNvSpPr txBox="1"/>
          <p:nvPr userDrawn="1"/>
        </p:nvSpPr>
        <p:spPr>
          <a:xfrm>
            <a:off x="3825947" y="3276600"/>
            <a:ext cx="3657600" cy="6278642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84200" dist="99060" dir="12720000" algn="ctr" rotWithShape="0">
              <a:srgbClr val="000000">
                <a:alpha val="10000"/>
              </a:srgbClr>
            </a:outerShdw>
          </a:effectLst>
        </p:spPr>
        <p:txBody>
          <a:bodyPr vert="horz" wrap="square" lIns="182880" tIns="182880" rIns="182880" bIns="182880" rtlCol="0">
            <a:spAutoFit/>
          </a:bodyPr>
          <a:lstStyle/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E213552-5270-4250-AC8E-5F07193019E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7136" y="2033980"/>
            <a:ext cx="3118103" cy="1107996"/>
          </a:xfrm>
        </p:spPr>
        <p:txBody>
          <a:bodyPr tIns="0" bIns="182880"/>
          <a:lstStyle>
            <a:lvl1pPr marL="301787" indent="-109740">
              <a:buClr>
                <a:srgbClr val="0066CC"/>
              </a:buClr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of services</a:t>
            </a:r>
          </a:p>
          <a:p>
            <a:pPr lvl="0"/>
            <a:r>
              <a:rPr lang="en-US" dirty="0" err="1"/>
              <a:t>Gfdsgdfs</a:t>
            </a:r>
            <a:endParaRPr lang="en-US" dirty="0"/>
          </a:p>
          <a:p>
            <a:pPr lvl="0"/>
            <a:r>
              <a:rPr lang="en-US" dirty="0" err="1"/>
              <a:t>Dgfhfgdhfd</a:t>
            </a:r>
            <a:endParaRPr lang="en-US" dirty="0"/>
          </a:p>
          <a:p>
            <a:pPr lvl="0"/>
            <a:r>
              <a:rPr lang="en-US" dirty="0" err="1"/>
              <a:t>rdgfxhftghgf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75C029F-533F-4B2F-8929-CB1D5FFA17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4577" y="1441341"/>
            <a:ext cx="3117850" cy="553998"/>
          </a:xfrm>
        </p:spPr>
        <p:txBody>
          <a:bodyPr tIns="182880" bIns="91440" anchor="b"/>
          <a:lstStyle>
            <a:lvl1pPr>
              <a:defRPr b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 Service Goes Here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31EA1B5-FD5F-48CD-B331-99DF9FBAA9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14800" y="5295416"/>
            <a:ext cx="3124200" cy="2019784"/>
          </a:xfrm>
        </p:spPr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2CF4E418-8CB5-4E83-ABE8-78F7FFAB55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14800" y="2033980"/>
            <a:ext cx="3118103" cy="1107996"/>
          </a:xfrm>
        </p:spPr>
        <p:txBody>
          <a:bodyPr tIns="0" bIns="182880"/>
          <a:lstStyle>
            <a:lvl1pPr marL="301787" indent="-109740">
              <a:buClr>
                <a:srgbClr val="0066CC"/>
              </a:buClr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of services</a:t>
            </a:r>
          </a:p>
          <a:p>
            <a:pPr lvl="0"/>
            <a:r>
              <a:rPr lang="en-US" dirty="0" err="1"/>
              <a:t>Gfdsgdfs</a:t>
            </a:r>
            <a:endParaRPr lang="en-US" dirty="0"/>
          </a:p>
          <a:p>
            <a:pPr lvl="0"/>
            <a:r>
              <a:rPr lang="en-US" dirty="0" err="1"/>
              <a:t>Dgfhfgdhfd</a:t>
            </a:r>
            <a:endParaRPr lang="en-US" dirty="0"/>
          </a:p>
          <a:p>
            <a:pPr lvl="0"/>
            <a:r>
              <a:rPr lang="en-US" dirty="0" err="1"/>
              <a:t>rdgfxhftghgf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8181D4A1-172C-4C3C-A125-6EB580CC073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12241" y="1441341"/>
            <a:ext cx="3117850" cy="553998"/>
          </a:xfrm>
        </p:spPr>
        <p:txBody>
          <a:bodyPr tIns="182880" bIns="91440" anchor="b"/>
          <a:lstStyle>
            <a:lvl1pPr>
              <a:defRPr b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 Service Goes Here</a:t>
            </a:r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D04B863C-015E-4E9E-8C0D-24EADCDBFF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8853" y="6165839"/>
            <a:ext cx="3118103" cy="1107996"/>
          </a:xfrm>
        </p:spPr>
        <p:txBody>
          <a:bodyPr tIns="0" bIns="182880"/>
          <a:lstStyle>
            <a:lvl1pPr marL="301787" indent="-109740">
              <a:buClr>
                <a:srgbClr val="0066CC"/>
              </a:buClr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Bullet list of services</a:t>
            </a:r>
          </a:p>
          <a:p>
            <a:pPr lvl="0"/>
            <a:r>
              <a:rPr lang="en-US" dirty="0" err="1"/>
              <a:t>Gfdsgdfs</a:t>
            </a:r>
            <a:endParaRPr lang="en-US" dirty="0"/>
          </a:p>
          <a:p>
            <a:pPr lvl="0"/>
            <a:r>
              <a:rPr lang="en-US" dirty="0" err="1"/>
              <a:t>Dgfhfgdhfd</a:t>
            </a:r>
            <a:endParaRPr lang="en-US" dirty="0"/>
          </a:p>
          <a:p>
            <a:pPr lvl="0"/>
            <a:r>
              <a:rPr lang="en-US" dirty="0" err="1"/>
              <a:t>rdgfxhftghgf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2828073-23FD-43A3-B489-08D35D44E6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6294" y="5573200"/>
            <a:ext cx="3117850" cy="553998"/>
          </a:xfrm>
        </p:spPr>
        <p:txBody>
          <a:bodyPr tIns="182880" bIns="91440" anchor="b"/>
          <a:lstStyle>
            <a:lvl1pPr>
              <a:defRPr b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 Service Goes Here</a:t>
            </a:r>
            <a:endParaRPr lang="en-US" dirty="0"/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7B678FBD-F949-4BDA-9C8A-86C807F0FE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21150" y="7346284"/>
            <a:ext cx="3117850" cy="1666429"/>
          </a:xfrm>
        </p:spPr>
        <p:txBody>
          <a:bodyPr tIns="182880" bIns="91440" anchor="t">
            <a:noAutofit/>
          </a:bodyPr>
          <a:lstStyle>
            <a:lvl1pPr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Branch Info goes he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69BEA796-71A5-4419-A946-23711561744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12241" y="3613445"/>
            <a:ext cx="3117850" cy="1666429"/>
          </a:xfrm>
        </p:spPr>
        <p:txBody>
          <a:bodyPr tIns="182880" bIns="91440" anchor="t">
            <a:no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Title Goes Here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FF7954-6C15-4F42-9972-6F8B3A8F42CA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D886093-856E-4862-AC0B-15E2A3B40C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211" y="81082"/>
            <a:ext cx="481797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67610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168">
          <p15:clr>
            <a:srgbClr val="FBAE40"/>
          </p15:clr>
        </p15:guide>
        <p15:guide id="2" pos="244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3DC35182-C427-4279-B687-F4AD1B10006B}"/>
              </a:ext>
            </a:extLst>
          </p:cNvPr>
          <p:cNvSpPr txBox="1"/>
          <p:nvPr userDrawn="1"/>
        </p:nvSpPr>
        <p:spPr>
          <a:xfrm>
            <a:off x="3848100" y="3276601"/>
            <a:ext cx="3657600" cy="627864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outerShdw blurRad="584200" dist="99060" dir="12720000" algn="ctr" rotWithShape="0">
              <a:srgbClr val="000000">
                <a:alpha val="10000"/>
              </a:srgbClr>
            </a:outerShdw>
          </a:effectLst>
        </p:spPr>
        <p:txBody>
          <a:bodyPr vert="horz" wrap="square" lIns="182880" tIns="182880" rIns="182880" bIns="182880" rtlCol="0">
            <a:spAutoFit/>
          </a:bodyPr>
          <a:lstStyle/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AB191B-FE4D-4402-8DC2-72A0DD183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211" y="81082"/>
            <a:ext cx="4817979" cy="1295400"/>
          </a:xfrm>
          <a:prstGeom prst="rect">
            <a:avLst/>
          </a:prstGeom>
        </p:spPr>
      </p:pic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EB70DA37-78AE-4D55-8BE7-AC8A417282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14800" y="5295416"/>
            <a:ext cx="3124200" cy="2019784"/>
          </a:xfrm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5985B8-6523-44E9-99FE-29B303B1B116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3DC35182-C427-4279-B687-F4AD1B10006B}"/>
              </a:ext>
            </a:extLst>
          </p:cNvPr>
          <p:cNvSpPr txBox="1"/>
          <p:nvPr userDrawn="1"/>
        </p:nvSpPr>
        <p:spPr>
          <a:xfrm>
            <a:off x="3848100" y="3276601"/>
            <a:ext cx="3657600" cy="627864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effectLst>
            <a:outerShdw blurRad="584200" dist="99060" dir="12720000" algn="ctr" rotWithShape="0">
              <a:srgbClr val="000000">
                <a:alpha val="10000"/>
              </a:srgbClr>
            </a:outerShdw>
          </a:effectLst>
        </p:spPr>
        <p:txBody>
          <a:bodyPr vert="horz" wrap="square" lIns="182880" tIns="182880" rIns="182880" bIns="182880" rtlCol="0">
            <a:spAutoFit/>
          </a:bodyPr>
          <a:lstStyle/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AB191B-FE4D-4402-8DC2-72A0DD183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211" y="81082"/>
            <a:ext cx="4817979" cy="1295400"/>
          </a:xfrm>
          <a:prstGeom prst="rect">
            <a:avLst/>
          </a:prstGeom>
        </p:spPr>
      </p:pic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E54B31B7-B8D5-4A1C-AB6B-C92BF29229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14800" y="5295416"/>
            <a:ext cx="3124200" cy="2019784"/>
          </a:xfrm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6A548A-27E4-4935-884B-254C068C84B8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168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7"/>
            <a:ext cx="6995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3"/>
            <a:ext cx="6995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3"/>
            <a:ext cx="24871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3"/>
            <a:ext cx="17876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3"/>
            <a:ext cx="17876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  <p:sldLayoutId id="2147483665" r:id="rId3"/>
    <p:sldLayoutId id="2147483700" r:id="rId4"/>
  </p:sldLayoutIdLst>
  <p:txStyles>
    <p:titleStyle>
      <a:lvl1pPr>
        <a:defRPr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52">
        <a:defRPr>
          <a:latin typeface="+mn-lt"/>
          <a:ea typeface="+mn-ea"/>
          <a:cs typeface="+mn-cs"/>
        </a:defRPr>
      </a:lvl2pPr>
      <a:lvl3pPr marL="914504">
        <a:defRPr>
          <a:latin typeface="+mn-lt"/>
          <a:ea typeface="+mn-ea"/>
          <a:cs typeface="+mn-cs"/>
        </a:defRPr>
      </a:lvl3pPr>
      <a:lvl4pPr marL="1371757">
        <a:defRPr>
          <a:latin typeface="+mn-lt"/>
          <a:ea typeface="+mn-ea"/>
          <a:cs typeface="+mn-cs"/>
        </a:defRPr>
      </a:lvl4pPr>
      <a:lvl5pPr marL="1829009">
        <a:defRPr>
          <a:latin typeface="+mn-lt"/>
          <a:ea typeface="+mn-ea"/>
          <a:cs typeface="+mn-cs"/>
        </a:defRPr>
      </a:lvl5pPr>
      <a:lvl6pPr marL="2286261">
        <a:defRPr>
          <a:latin typeface="+mn-lt"/>
          <a:ea typeface="+mn-ea"/>
          <a:cs typeface="+mn-cs"/>
        </a:defRPr>
      </a:lvl6pPr>
      <a:lvl7pPr marL="2743513">
        <a:defRPr>
          <a:latin typeface="+mn-lt"/>
          <a:ea typeface="+mn-ea"/>
          <a:cs typeface="+mn-cs"/>
        </a:defRPr>
      </a:lvl7pPr>
      <a:lvl8pPr marL="3200766">
        <a:defRPr>
          <a:latin typeface="+mn-lt"/>
          <a:ea typeface="+mn-ea"/>
          <a:cs typeface="+mn-cs"/>
        </a:defRPr>
      </a:lvl8pPr>
      <a:lvl9pPr marL="36580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52">
        <a:defRPr>
          <a:latin typeface="+mn-lt"/>
          <a:ea typeface="+mn-ea"/>
          <a:cs typeface="+mn-cs"/>
        </a:defRPr>
      </a:lvl2pPr>
      <a:lvl3pPr marL="914504">
        <a:defRPr>
          <a:latin typeface="+mn-lt"/>
          <a:ea typeface="+mn-ea"/>
          <a:cs typeface="+mn-cs"/>
        </a:defRPr>
      </a:lvl3pPr>
      <a:lvl4pPr marL="1371757">
        <a:defRPr>
          <a:latin typeface="+mn-lt"/>
          <a:ea typeface="+mn-ea"/>
          <a:cs typeface="+mn-cs"/>
        </a:defRPr>
      </a:lvl4pPr>
      <a:lvl5pPr marL="1829009">
        <a:defRPr>
          <a:latin typeface="+mn-lt"/>
          <a:ea typeface="+mn-ea"/>
          <a:cs typeface="+mn-cs"/>
        </a:defRPr>
      </a:lvl5pPr>
      <a:lvl6pPr marL="2286261">
        <a:defRPr>
          <a:latin typeface="+mn-lt"/>
          <a:ea typeface="+mn-ea"/>
          <a:cs typeface="+mn-cs"/>
        </a:defRPr>
      </a:lvl6pPr>
      <a:lvl7pPr marL="2743513">
        <a:defRPr>
          <a:latin typeface="+mn-lt"/>
          <a:ea typeface="+mn-ea"/>
          <a:cs typeface="+mn-cs"/>
        </a:defRPr>
      </a:lvl7pPr>
      <a:lvl8pPr marL="3200766">
        <a:defRPr>
          <a:latin typeface="+mn-lt"/>
          <a:ea typeface="+mn-ea"/>
          <a:cs typeface="+mn-cs"/>
        </a:defRPr>
      </a:lvl8pPr>
      <a:lvl9pPr marL="365801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JimTR@WesternGroup.com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imTR@WesternGroup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BB5A8B-E5F7-45D5-B1F6-854D4C8246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CC290-CA34-41A3-A48C-472989D93F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F8AC6C3-81D2-4694-BDD8-29189F99D1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6564C8-4092-443F-974F-99D6470B39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37B7ED-4A31-489E-AB9B-1723CCB3FF5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23B3A6B-8EC0-404A-AD59-377759C82CE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7E2C138-3A5F-4EB2-8E62-7ED8B2FC3A6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49707E1-ED74-438C-A7F4-8E1D9C94A58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8FE201F-6E56-4543-9F85-D9E04B78E7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6467946-6B5F-4C42-952E-AF5D3C509E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9612B-FBFC-4EE3-A1FC-77CD5640E0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9A2BC17-8A78-4E42-8529-F17016568C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8B7F56-38F5-47EB-826F-34A21479CB0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B0A547-CD83-4F29-ADEE-677C8525CD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E285A0-CE32-42B0-91CA-1546006C90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A7F3338-1B6D-4C21-97EE-F48498567F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94FD66A-3274-4A0D-916E-B75F3C24E11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2947DE-694A-451D-BF78-E99F1E90883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4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8DB398-4EE6-42B6-ADF1-E83C5223C7B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260548A-9BC9-470D-B1F8-5D44DF5A2E7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3C2648D-DFAC-491A-BBC7-4F6F1A146E1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C10B91EE-D62C-45B1-B047-4F8C37E73762}"/>
              </a:ext>
            </a:extLst>
          </p:cNvPr>
          <p:cNvSpPr txBox="1"/>
          <p:nvPr/>
        </p:nvSpPr>
        <p:spPr>
          <a:xfrm>
            <a:off x="215900" y="1395490"/>
            <a:ext cx="3118485" cy="3143168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lang="en-US" b="1" spc="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Exterior </a:t>
            </a:r>
            <a:r>
              <a:rPr lang="en-US" b="1" spc="-10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Building</a:t>
            </a:r>
            <a:r>
              <a:rPr lang="en-US" b="1" spc="-7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 </a:t>
            </a:r>
            <a:r>
              <a:rPr lang="en-US" b="1" spc="-1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Envelope</a:t>
            </a:r>
            <a:endParaRPr lang="en-US" dirty="0">
              <a:solidFill>
                <a:srgbClr val="0066CC"/>
              </a:solidFill>
              <a:latin typeface="Arial" panose="020B0604020202020204" pitchFamily="34" charset="0"/>
              <a:ea typeface="Source Sans Pro SemiBold" panose="020B06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spcBef>
                <a:spcPts val="7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Brick,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Terra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Cotta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Stone</a:t>
            </a:r>
            <a:r>
              <a:rPr lang="en-US" sz="1200" spc="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Tuckpointing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Building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Cleaning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Sealer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Expansion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Joint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Systems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Epoxy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Injection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Historic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Restoration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Preservation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Caulking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-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Sealants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Glazing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Ties,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Structural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Steel</a:t>
            </a:r>
            <a:r>
              <a:rPr lang="en-US" sz="1200" spc="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Flashing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Vertical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Concrete</a:t>
            </a:r>
            <a:r>
              <a:rPr lang="en-US" sz="1200" spc="-2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FRP &amp; </a:t>
            </a:r>
            <a:r>
              <a:rPr lang="en-US" sz="1200" spc="-10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GFRC</a:t>
            </a:r>
            <a:r>
              <a:rPr lang="en-US" sz="1200" spc="5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Replicas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4">
            <a:extLst>
              <a:ext uri="{FF2B5EF4-FFF2-40B4-BE49-F238E27FC236}">
                <a16:creationId xmlns:a16="http://schemas.microsoft.com/office/drawing/2014/main" id="{AC3B6646-3E30-4642-B970-849F2132A3E2}"/>
              </a:ext>
            </a:extLst>
          </p:cNvPr>
          <p:cNvSpPr txBox="1"/>
          <p:nvPr/>
        </p:nvSpPr>
        <p:spPr>
          <a:xfrm>
            <a:off x="215901" y="4608797"/>
            <a:ext cx="2494915" cy="27161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Concrete</a:t>
            </a:r>
            <a:r>
              <a:rPr sz="1900" b="1" spc="-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Restoration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Parking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Garage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Post-Tension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Cable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Structural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Concrete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Shotcrete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Vertical/Overhead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Carbon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Fiber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Installation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Caulking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Sealants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Epoxy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Chemical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Grout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Expansion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Joint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Vehicular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Pedestrian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Coating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Penetrating Sealer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Application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Above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Below Grade</a:t>
            </a:r>
            <a:r>
              <a:rPr sz="12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Waterproofing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Plaza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125">
            <a:extLst>
              <a:ext uri="{FF2B5EF4-FFF2-40B4-BE49-F238E27FC236}">
                <a16:creationId xmlns:a16="http://schemas.microsoft.com/office/drawing/2014/main" id="{13C2A7D9-4416-4D02-A52E-CF6A4B51FF86}"/>
              </a:ext>
            </a:extLst>
          </p:cNvPr>
          <p:cNvSpPr txBox="1"/>
          <p:nvPr/>
        </p:nvSpPr>
        <p:spPr>
          <a:xfrm>
            <a:off x="215900" y="7704635"/>
            <a:ext cx="2872105" cy="1638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dirty="0">
                <a:solidFill>
                  <a:srgbClr val="0066CC"/>
                </a:solidFill>
                <a:latin typeface="Arial"/>
                <a:cs typeface="Arial"/>
              </a:rPr>
              <a:t>Other Specialty</a:t>
            </a:r>
            <a:r>
              <a:rPr sz="1900" b="1" spc="-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Tie-Back Anchor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Budget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Estimating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Maintenance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Program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Implementation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Repair 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Prioritization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Phasing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Quality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Control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Project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Close-Out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Walk-through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Service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Accounts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on a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National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Level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" name="object 126">
            <a:extLst>
              <a:ext uri="{FF2B5EF4-FFF2-40B4-BE49-F238E27FC236}">
                <a16:creationId xmlns:a16="http://schemas.microsoft.com/office/drawing/2014/main" id="{28DDCAD3-C065-4F6C-8935-DDE9F066C814}"/>
              </a:ext>
            </a:extLst>
          </p:cNvPr>
          <p:cNvSpPr txBox="1"/>
          <p:nvPr/>
        </p:nvSpPr>
        <p:spPr>
          <a:xfrm>
            <a:off x="3960366" y="1395490"/>
            <a:ext cx="3278633" cy="1510029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sz="1900" b="1" spc="-15" dirty="0">
                <a:solidFill>
                  <a:srgbClr val="0066CC"/>
                </a:solidFill>
                <a:latin typeface="Arial"/>
                <a:cs typeface="Arial"/>
              </a:rPr>
              <a:t>Roofing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spcBef>
                <a:spcPts val="6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Emergency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Leak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Investigation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Fluid-Applied</a:t>
            </a:r>
            <a:r>
              <a:rPr sz="12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Roofing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Lunch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2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Presentations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Capital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Budgeting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102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82D4E6E-DD5F-4A5F-9EB1-CB39F5A9D5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AF2A69-123B-499E-889B-DFF63E797E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1179A87-0A5F-444B-890E-9680A01E86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F2DB12BC-CC67-4E16-BA6B-FF4C5F5C22AF}"/>
              </a:ext>
            </a:extLst>
          </p:cNvPr>
          <p:cNvSpPr txBox="1"/>
          <p:nvPr/>
        </p:nvSpPr>
        <p:spPr>
          <a:xfrm>
            <a:off x="215900" y="1395490"/>
            <a:ext cx="3118485" cy="3143168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lang="en-US" b="1" spc="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Exterior </a:t>
            </a:r>
            <a:r>
              <a:rPr lang="en-US" b="1" spc="-10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Building</a:t>
            </a:r>
            <a:r>
              <a:rPr lang="en-US" b="1" spc="-7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 </a:t>
            </a:r>
            <a:r>
              <a:rPr lang="en-US" b="1" spc="-1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Envelope</a:t>
            </a:r>
            <a:endParaRPr lang="en-US" dirty="0">
              <a:solidFill>
                <a:srgbClr val="0066CC"/>
              </a:solidFill>
              <a:latin typeface="Arial" panose="020B0604020202020204" pitchFamily="34" charset="0"/>
              <a:ea typeface="Source Sans Pro SemiBold" panose="020B06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spcBef>
                <a:spcPts val="7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Brick,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Terra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Cotta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Stone</a:t>
            </a:r>
            <a:r>
              <a:rPr lang="en-US" sz="1200" spc="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Tuckpointing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Building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Cleaning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Sealer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Expansion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Joint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Systems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Epoxy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Injection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Historic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Restoration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Preservation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Caulking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-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Sealants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Glazing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Ties,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Structural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Steel</a:t>
            </a:r>
            <a:r>
              <a:rPr lang="en-US" sz="1200" spc="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Flashing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Vertical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Concrete</a:t>
            </a:r>
            <a:r>
              <a:rPr lang="en-US" sz="1200" spc="-2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FRP &amp; </a:t>
            </a:r>
            <a:r>
              <a:rPr lang="en-US" sz="1200" spc="-10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GFRC</a:t>
            </a:r>
            <a:r>
              <a:rPr lang="en-US" sz="1200" spc="5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Replicas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4">
            <a:extLst>
              <a:ext uri="{FF2B5EF4-FFF2-40B4-BE49-F238E27FC236}">
                <a16:creationId xmlns:a16="http://schemas.microsoft.com/office/drawing/2014/main" id="{C0FB2FC1-6DD4-498E-87B7-C0A76A63C135}"/>
              </a:ext>
            </a:extLst>
          </p:cNvPr>
          <p:cNvSpPr txBox="1"/>
          <p:nvPr/>
        </p:nvSpPr>
        <p:spPr>
          <a:xfrm>
            <a:off x="215901" y="4608797"/>
            <a:ext cx="2494915" cy="27161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Concrete</a:t>
            </a:r>
            <a:r>
              <a:rPr sz="1900" b="1" spc="-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Restoration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Parking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Garage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Post-Tension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Cable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Structural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Concrete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Shotcrete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Vertical/Overhead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Carbon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Fiber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Installation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Caulking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Sealants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Epoxy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Chemical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Grout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Expansion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Joint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Vehicular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Pedestrian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Coating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Penetrating Sealer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Application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Above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Below Grade</a:t>
            </a:r>
            <a:r>
              <a:rPr sz="12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Waterproofing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Plaza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125">
            <a:extLst>
              <a:ext uri="{FF2B5EF4-FFF2-40B4-BE49-F238E27FC236}">
                <a16:creationId xmlns:a16="http://schemas.microsoft.com/office/drawing/2014/main" id="{76CF4D49-B27C-4B58-8D21-A7E41BF64D42}"/>
              </a:ext>
            </a:extLst>
          </p:cNvPr>
          <p:cNvSpPr txBox="1"/>
          <p:nvPr/>
        </p:nvSpPr>
        <p:spPr>
          <a:xfrm>
            <a:off x="215900" y="7704635"/>
            <a:ext cx="2872105" cy="1638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dirty="0">
                <a:solidFill>
                  <a:srgbClr val="0066CC"/>
                </a:solidFill>
                <a:latin typeface="Arial"/>
                <a:cs typeface="Arial"/>
              </a:rPr>
              <a:t>Other Specialty</a:t>
            </a:r>
            <a:r>
              <a:rPr sz="1900" b="1" spc="-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Tie-Back Anchor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Budget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Estimating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Maintenance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Program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Implementation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Repair 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Prioritization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Phasing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Quality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Control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Project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Close-Out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Walk-through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Service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Accounts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on a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National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Level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" name="object 126">
            <a:extLst>
              <a:ext uri="{FF2B5EF4-FFF2-40B4-BE49-F238E27FC236}">
                <a16:creationId xmlns:a16="http://schemas.microsoft.com/office/drawing/2014/main" id="{3C15220B-E946-452F-9BEA-127F5B44CA91}"/>
              </a:ext>
            </a:extLst>
          </p:cNvPr>
          <p:cNvSpPr txBox="1"/>
          <p:nvPr/>
        </p:nvSpPr>
        <p:spPr>
          <a:xfrm>
            <a:off x="3960366" y="1395490"/>
            <a:ext cx="3278633" cy="1510029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sz="1900" b="1" spc="-15" dirty="0">
                <a:solidFill>
                  <a:srgbClr val="0066CC"/>
                </a:solidFill>
                <a:latin typeface="Arial"/>
                <a:cs typeface="Arial"/>
              </a:rPr>
              <a:t>Roofing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spcBef>
                <a:spcPts val="6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Emergency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Leak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Investigation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Fluid-Applied</a:t>
            </a:r>
            <a:r>
              <a:rPr sz="12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Roofing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Lunch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2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Presentations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Capital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Budgeting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52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>
            <a:extLst>
              <a:ext uri="{FF2B5EF4-FFF2-40B4-BE49-F238E27FC236}">
                <a16:creationId xmlns:a16="http://schemas.microsoft.com/office/drawing/2014/main" id="{96BEF122-EC92-481F-8592-8999BB938643}"/>
              </a:ext>
            </a:extLst>
          </p:cNvPr>
          <p:cNvSpPr txBox="1"/>
          <p:nvPr/>
        </p:nvSpPr>
        <p:spPr>
          <a:xfrm>
            <a:off x="215900" y="1395490"/>
            <a:ext cx="3118485" cy="3143168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lang="en-US" b="1" spc="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Exterior </a:t>
            </a:r>
            <a:r>
              <a:rPr lang="en-US" b="1" spc="-10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Building</a:t>
            </a:r>
            <a:r>
              <a:rPr lang="en-US" b="1" spc="-7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 </a:t>
            </a:r>
            <a:r>
              <a:rPr lang="en-US" b="1" spc="-1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Envelope</a:t>
            </a:r>
            <a:endParaRPr lang="en-US" dirty="0">
              <a:solidFill>
                <a:srgbClr val="0066CC"/>
              </a:solidFill>
              <a:latin typeface="Arial" panose="020B0604020202020204" pitchFamily="34" charset="0"/>
              <a:ea typeface="Source Sans Pro SemiBold" panose="020B06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spcBef>
                <a:spcPts val="7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Brick,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Terra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Cotta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Stone</a:t>
            </a:r>
            <a:r>
              <a:rPr lang="en-US" sz="1200" spc="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Tuckpointing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Building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Cleaning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Sealer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Expansion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Joint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Systems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Epoxy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Injection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Historic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Restoration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Preservation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Caulking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-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Sealants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Glazing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Ties,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Structural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Steel</a:t>
            </a:r>
            <a:r>
              <a:rPr lang="en-US" sz="1200" spc="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Flashing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Vertical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Concrete</a:t>
            </a:r>
            <a:r>
              <a:rPr lang="en-US" sz="1200" spc="-2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FRP &amp; </a:t>
            </a:r>
            <a:r>
              <a:rPr lang="en-US" sz="1200" spc="-10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GFRC</a:t>
            </a:r>
            <a:r>
              <a:rPr lang="en-US" sz="1200" spc="5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Replicas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124">
            <a:extLst>
              <a:ext uri="{FF2B5EF4-FFF2-40B4-BE49-F238E27FC236}">
                <a16:creationId xmlns:a16="http://schemas.microsoft.com/office/drawing/2014/main" id="{8CF204B7-70DE-4A03-B1E9-EB6988EF5CD2}"/>
              </a:ext>
            </a:extLst>
          </p:cNvPr>
          <p:cNvSpPr txBox="1"/>
          <p:nvPr/>
        </p:nvSpPr>
        <p:spPr>
          <a:xfrm>
            <a:off x="215901" y="4608797"/>
            <a:ext cx="2494915" cy="27161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Concrete</a:t>
            </a:r>
            <a:r>
              <a:rPr sz="1900" b="1" spc="-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Restoration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Parking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Garage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Post-Tension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Cable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Structural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Concrete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Shotcrete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Vertical/Overhead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Carbon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Fiber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Installation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Caulking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Sealants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Epoxy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Chemical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Grout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Expansion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Joint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Vehicular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Pedestrian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Coating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Penetrating Sealer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Application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Above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Below Grade</a:t>
            </a:r>
            <a:r>
              <a:rPr sz="12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Waterproofing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Plaza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object 125">
            <a:extLst>
              <a:ext uri="{FF2B5EF4-FFF2-40B4-BE49-F238E27FC236}">
                <a16:creationId xmlns:a16="http://schemas.microsoft.com/office/drawing/2014/main" id="{2DF7842D-BB54-4FAD-A33F-91F06721FBEC}"/>
              </a:ext>
            </a:extLst>
          </p:cNvPr>
          <p:cNvSpPr txBox="1"/>
          <p:nvPr/>
        </p:nvSpPr>
        <p:spPr>
          <a:xfrm>
            <a:off x="215900" y="7704635"/>
            <a:ext cx="2872105" cy="1638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dirty="0">
                <a:solidFill>
                  <a:srgbClr val="0066CC"/>
                </a:solidFill>
                <a:latin typeface="Arial"/>
                <a:cs typeface="Arial"/>
              </a:rPr>
              <a:t>Other Specialty</a:t>
            </a:r>
            <a:r>
              <a:rPr sz="1900" b="1" spc="-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Tie-Back Anchor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Budget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Estimating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Maintenance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Program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Implementation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Repair 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Prioritization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Phasing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Quality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Control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Project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Close-Out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Walk-through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Service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Accounts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on a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National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Level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126">
            <a:extLst>
              <a:ext uri="{FF2B5EF4-FFF2-40B4-BE49-F238E27FC236}">
                <a16:creationId xmlns:a16="http://schemas.microsoft.com/office/drawing/2014/main" id="{F2A3E6F8-7CFB-4E2A-A8E8-F4C554140D84}"/>
              </a:ext>
            </a:extLst>
          </p:cNvPr>
          <p:cNvSpPr txBox="1"/>
          <p:nvPr/>
        </p:nvSpPr>
        <p:spPr>
          <a:xfrm>
            <a:off x="3960366" y="1395490"/>
            <a:ext cx="3278633" cy="1510029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sz="1900" b="1" spc="-15" dirty="0">
                <a:solidFill>
                  <a:srgbClr val="0066CC"/>
                </a:solidFill>
                <a:latin typeface="Arial"/>
                <a:cs typeface="Arial"/>
              </a:rPr>
              <a:t>Roofing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spcBef>
                <a:spcPts val="6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Emergency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Leak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Investigation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Fluid-Applied</a:t>
            </a:r>
            <a:r>
              <a:rPr sz="12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Roofing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Lunch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2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Presentations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Capital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Budgeting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B41D318C-3305-443B-A722-693A0D858E38}"/>
              </a:ext>
            </a:extLst>
          </p:cNvPr>
          <p:cNvSpPr txBox="1"/>
          <p:nvPr/>
        </p:nvSpPr>
        <p:spPr>
          <a:xfrm>
            <a:off x="4267200" y="584594"/>
            <a:ext cx="3118485" cy="35779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2047CC57-0D34-4A09-BAB2-E9197845C25C}"/>
              </a:ext>
            </a:extLst>
          </p:cNvPr>
          <p:cNvSpPr txBox="1"/>
          <p:nvPr/>
        </p:nvSpPr>
        <p:spPr>
          <a:xfrm>
            <a:off x="4114800" y="3285541"/>
            <a:ext cx="3118485" cy="1712007"/>
          </a:xfrm>
          <a:prstGeom prst="rect">
            <a:avLst/>
          </a:prstGeom>
        </p:spPr>
        <p:txBody>
          <a:bodyPr vert="horz" wrap="square" lIns="0" tIns="17145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Western Values our long-standing partnership with CBL and look forward to providing support to you and your team!</a:t>
            </a: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E63BFFD0-2D19-4707-92BB-C8886DF35FA0}"/>
              </a:ext>
            </a:extLst>
          </p:cNvPr>
          <p:cNvSpPr txBox="1"/>
          <p:nvPr/>
        </p:nvSpPr>
        <p:spPr>
          <a:xfrm>
            <a:off x="4114799" y="7315200"/>
            <a:ext cx="3118485" cy="2019784"/>
          </a:xfrm>
          <a:prstGeom prst="rect">
            <a:avLst/>
          </a:prstGeom>
        </p:spPr>
        <p:txBody>
          <a:bodyPr vert="horz" wrap="square" lIns="0" tIns="171450" rIns="0" bIns="0" rtlCol="0" anchor="ctr">
            <a:spAutoFit/>
          </a:bodyPr>
          <a:lstStyle/>
          <a:p>
            <a:pPr lvl="0"/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 Rechtin, Jr. </a:t>
            </a:r>
          </a:p>
          <a:p>
            <a:pPr lvl="0"/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 Manager</a:t>
            </a:r>
          </a:p>
          <a:p>
            <a:pPr lvl="0"/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 </a:t>
            </a: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JimTR@WesternGroup.com</a:t>
            </a:r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 217-316-2143</a:t>
            </a:r>
          </a:p>
          <a:p>
            <a:pPr lvl="0"/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Western Specialty Contractors</a:t>
            </a:r>
          </a:p>
          <a:p>
            <a:pPr lvl="0"/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7401 Alabama Avenue</a:t>
            </a:r>
          </a:p>
          <a:p>
            <a:pPr lvl="0"/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St. Louis, Missouri 63111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D7D13116-764A-4E26-BD2A-5D8C8598D83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066" b="-37066"/>
          <a:stretch/>
        </p:blipFill>
        <p:spPr>
          <a:xfrm>
            <a:off x="4114800" y="5222875"/>
            <a:ext cx="3124200" cy="2019300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A8896EA-F057-4C01-8035-5E1AA52947D9}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53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>
            <a:extLst>
              <a:ext uri="{FF2B5EF4-FFF2-40B4-BE49-F238E27FC236}">
                <a16:creationId xmlns:a16="http://schemas.microsoft.com/office/drawing/2014/main" id="{96BEF122-EC92-481F-8592-8999BB938643}"/>
              </a:ext>
            </a:extLst>
          </p:cNvPr>
          <p:cNvSpPr txBox="1"/>
          <p:nvPr/>
        </p:nvSpPr>
        <p:spPr>
          <a:xfrm>
            <a:off x="215900" y="1395490"/>
            <a:ext cx="3118485" cy="3143168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lang="en-US" b="1" spc="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Exterior </a:t>
            </a:r>
            <a:r>
              <a:rPr lang="en-US" b="1" spc="-10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Building</a:t>
            </a:r>
            <a:r>
              <a:rPr lang="en-US" b="1" spc="-7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 </a:t>
            </a:r>
            <a:r>
              <a:rPr lang="en-US" b="1" spc="-15" dirty="0">
                <a:solidFill>
                  <a:srgbClr val="0066CC"/>
                </a:solidFill>
                <a:latin typeface="Arial" panose="020B0604020202020204" pitchFamily="34" charset="0"/>
                <a:ea typeface="Source Sans Pro SemiBold" panose="020B0603030403020204" pitchFamily="34" charset="0"/>
                <a:cs typeface="Arial" panose="020B0604020202020204" pitchFamily="34" charset="0"/>
              </a:rPr>
              <a:t>Envelope</a:t>
            </a:r>
            <a:endParaRPr lang="en-US" dirty="0">
              <a:solidFill>
                <a:srgbClr val="0066CC"/>
              </a:solidFill>
              <a:latin typeface="Arial" panose="020B0604020202020204" pitchFamily="34" charset="0"/>
              <a:ea typeface="Source Sans Pro SemiBold" panose="020B06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spcBef>
                <a:spcPts val="7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Brick,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Terra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Cotta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Stone</a:t>
            </a:r>
            <a:r>
              <a:rPr lang="en-US" sz="1200" spc="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Tuckpointing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Building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Cleaning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Sealer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Expansion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Joint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Systems</a:t>
            </a:r>
            <a:r>
              <a:rPr lang="en-US" sz="1200" spc="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Epoxy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6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Injection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Historic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Restoration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Preservation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Caulking </a:t>
            </a: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&amp;</a:t>
            </a:r>
            <a:r>
              <a:rPr lang="en-US" sz="1200" spc="-1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Sealants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Glazing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Ties, </a:t>
            </a: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Structural </a:t>
            </a: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Steel</a:t>
            </a:r>
            <a:r>
              <a:rPr lang="en-US" sz="1200" spc="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Repair/Replacement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6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Exterior </a:t>
            </a:r>
            <a:r>
              <a:rPr lang="en-US" sz="1200" spc="-8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Wall</a:t>
            </a:r>
            <a:r>
              <a:rPr lang="en-US" sz="1200" spc="-2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Coatings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Flashing</a:t>
            </a:r>
            <a:r>
              <a:rPr lang="en-US" sz="1200" spc="-4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System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Vertical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Concrete</a:t>
            </a:r>
            <a:r>
              <a:rPr lang="en-US" sz="1200" spc="-2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8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Repair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lang="en-US" sz="1200" spc="-1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FRP &amp; </a:t>
            </a:r>
            <a:r>
              <a:rPr lang="en-US" sz="1200" spc="-10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GFRC</a:t>
            </a:r>
            <a:r>
              <a:rPr lang="en-US" sz="1200" spc="5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sz="1200" spc="-75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Replicas</a:t>
            </a: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124">
            <a:extLst>
              <a:ext uri="{FF2B5EF4-FFF2-40B4-BE49-F238E27FC236}">
                <a16:creationId xmlns:a16="http://schemas.microsoft.com/office/drawing/2014/main" id="{8CF204B7-70DE-4A03-B1E9-EB6988EF5CD2}"/>
              </a:ext>
            </a:extLst>
          </p:cNvPr>
          <p:cNvSpPr txBox="1"/>
          <p:nvPr/>
        </p:nvSpPr>
        <p:spPr>
          <a:xfrm>
            <a:off x="215901" y="4608797"/>
            <a:ext cx="2494915" cy="27161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Concrete</a:t>
            </a:r>
            <a:r>
              <a:rPr sz="1900" b="1" spc="-2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0066CC"/>
                </a:solidFill>
                <a:latin typeface="Arial"/>
                <a:cs typeface="Arial"/>
              </a:rPr>
              <a:t>Restoration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Parking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Garage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Post-Tension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Cable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Structural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Concrete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Shotcrete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Vertical/Overhead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Carbon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Fiber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Installation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Caulking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Sealants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Epoxy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Chemical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Grout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Injection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Expansion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Joint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Vehicular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Pedestrian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Coating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Penetrating Sealer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Application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95" dirty="0">
                <a:solidFill>
                  <a:srgbClr val="231F20"/>
                </a:solidFill>
                <a:latin typeface="Arial"/>
                <a:cs typeface="Arial"/>
              </a:rPr>
              <a:t>Above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Below Grade</a:t>
            </a:r>
            <a:r>
              <a:rPr sz="12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Waterproofing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Plaza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Deck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Restoration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object 125">
            <a:extLst>
              <a:ext uri="{FF2B5EF4-FFF2-40B4-BE49-F238E27FC236}">
                <a16:creationId xmlns:a16="http://schemas.microsoft.com/office/drawing/2014/main" id="{2DF7842D-BB54-4FAD-A33F-91F06721FBEC}"/>
              </a:ext>
            </a:extLst>
          </p:cNvPr>
          <p:cNvSpPr txBox="1"/>
          <p:nvPr/>
        </p:nvSpPr>
        <p:spPr>
          <a:xfrm>
            <a:off x="215900" y="7704635"/>
            <a:ext cx="2872105" cy="1638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r>
              <a:rPr sz="1900" b="1" dirty="0">
                <a:solidFill>
                  <a:srgbClr val="0066CC"/>
                </a:solidFill>
                <a:latin typeface="Arial"/>
                <a:cs typeface="Arial"/>
              </a:rPr>
              <a:t>Other Specialty</a:t>
            </a:r>
            <a:r>
              <a:rPr sz="1900" b="1" spc="-5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Tie-Back Anchor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Budget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Estimating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Maintenance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Program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Implementation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Repair 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Prioritization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Phasing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Quality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Control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Project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Close-Out </a:t>
            </a:r>
            <a:r>
              <a:rPr sz="1200" spc="-10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12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Walk-through</a:t>
            </a:r>
            <a:endParaRPr sz="1200" dirty="0">
              <a:latin typeface="Arial"/>
              <a:cs typeface="Arial"/>
            </a:endParaRPr>
          </a:p>
          <a:p>
            <a:pPr marL="297849" indent="-113677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Service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Accounts 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on a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National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Level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126">
            <a:extLst>
              <a:ext uri="{FF2B5EF4-FFF2-40B4-BE49-F238E27FC236}">
                <a16:creationId xmlns:a16="http://schemas.microsoft.com/office/drawing/2014/main" id="{F2A3E6F8-7CFB-4E2A-A8E8-F4C554140D84}"/>
              </a:ext>
            </a:extLst>
          </p:cNvPr>
          <p:cNvSpPr txBox="1"/>
          <p:nvPr/>
        </p:nvSpPr>
        <p:spPr>
          <a:xfrm>
            <a:off x="3960366" y="1395490"/>
            <a:ext cx="3278633" cy="1510029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sz="1900" b="1" spc="-15" dirty="0">
                <a:solidFill>
                  <a:srgbClr val="0066CC"/>
                </a:solidFill>
                <a:latin typeface="Arial"/>
                <a:cs typeface="Arial"/>
              </a:rPr>
              <a:t>Roofing </a:t>
            </a:r>
            <a:r>
              <a:rPr sz="1900" b="1" spc="5" dirty="0">
                <a:solidFill>
                  <a:srgbClr val="0066CC"/>
                </a:solidFill>
                <a:latin typeface="Arial"/>
                <a:cs typeface="Arial"/>
              </a:rPr>
              <a:t>Services</a:t>
            </a:r>
            <a:endParaRPr sz="1900" dirty="0">
              <a:solidFill>
                <a:srgbClr val="0066CC"/>
              </a:solidFill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spcBef>
                <a:spcPts val="690"/>
              </a:spcBef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Emergency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Repairs</a:t>
            </a: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Leak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Investigation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Fluid-Applied</a:t>
            </a:r>
            <a:r>
              <a:rPr sz="12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Roofing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0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Lunch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2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Presentations</a:t>
            </a:r>
            <a:endParaRPr sz="1200" dirty="0">
              <a:latin typeface="Arial"/>
              <a:cs typeface="Arial"/>
            </a:endParaRPr>
          </a:p>
          <a:p>
            <a:pPr marL="298484" indent="-114313">
              <a:lnSpc>
                <a:spcPts val="1420"/>
              </a:lnSpc>
              <a:buClr>
                <a:srgbClr val="0066CC"/>
              </a:buClr>
              <a:buFont typeface="Arial Black"/>
              <a:buChar char="•"/>
              <a:tabLst>
                <a:tab pos="298484" algn="l"/>
              </a:tabLst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Capital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Budgeting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E47532-E3AC-4CE0-B226-C9E2894B4F93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066" b="-37066"/>
          <a:stretch/>
        </p:blipFill>
        <p:spPr>
          <a:xfrm>
            <a:off x="4114800" y="5295900"/>
            <a:ext cx="3124200" cy="2019300"/>
          </a:xfrm>
        </p:spPr>
      </p:pic>
      <p:sp>
        <p:nvSpPr>
          <p:cNvPr id="11" name="object 4">
            <a:extLst>
              <a:ext uri="{FF2B5EF4-FFF2-40B4-BE49-F238E27FC236}">
                <a16:creationId xmlns:a16="http://schemas.microsoft.com/office/drawing/2014/main" id="{B41D318C-3305-443B-A722-693A0D858E38}"/>
              </a:ext>
            </a:extLst>
          </p:cNvPr>
          <p:cNvSpPr txBox="1"/>
          <p:nvPr/>
        </p:nvSpPr>
        <p:spPr>
          <a:xfrm>
            <a:off x="4267200" y="584594"/>
            <a:ext cx="3118485" cy="35779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1">
              <a:spcAft>
                <a:spcPts val="600"/>
              </a:spcAft>
            </a:pPr>
            <a:endParaRPr lang="en-US" sz="1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2047CC57-0D34-4A09-BAB2-E9197845C25C}"/>
              </a:ext>
            </a:extLst>
          </p:cNvPr>
          <p:cNvSpPr txBox="1"/>
          <p:nvPr/>
        </p:nvSpPr>
        <p:spPr>
          <a:xfrm>
            <a:off x="4114800" y="3285541"/>
            <a:ext cx="3118485" cy="1712007"/>
          </a:xfrm>
          <a:prstGeom prst="rect">
            <a:avLst/>
          </a:prstGeom>
        </p:spPr>
        <p:txBody>
          <a:bodyPr vert="horz" wrap="square" lIns="0" tIns="17145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Western Values our long-standing partnership with CBL and look forward to providing support to you and your team!</a:t>
            </a: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E63BFFD0-2D19-4707-92BB-C8886DF35FA0}"/>
              </a:ext>
            </a:extLst>
          </p:cNvPr>
          <p:cNvSpPr txBox="1"/>
          <p:nvPr/>
        </p:nvSpPr>
        <p:spPr>
          <a:xfrm>
            <a:off x="4114799" y="7315200"/>
            <a:ext cx="3118485" cy="2019784"/>
          </a:xfrm>
          <a:prstGeom prst="rect">
            <a:avLst/>
          </a:prstGeom>
        </p:spPr>
        <p:txBody>
          <a:bodyPr vert="horz" wrap="square" lIns="0" tIns="171450" rIns="0" bIns="0" rtlCol="0" anchor="ctr">
            <a:spAutoFit/>
          </a:bodyPr>
          <a:lstStyle/>
          <a:p>
            <a:pPr lvl="0"/>
            <a:r>
              <a:rPr lang="en-US" sz="1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 Rechtin, Jr. </a:t>
            </a:r>
          </a:p>
          <a:p>
            <a:pPr lvl="0"/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 Manager</a:t>
            </a:r>
          </a:p>
          <a:p>
            <a:pPr lvl="0"/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JimTR@WesternGroup.com</a:t>
            </a:r>
            <a:endParaRPr lang="en-US" sz="1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 217-316-2143</a:t>
            </a:r>
          </a:p>
          <a:p>
            <a:pPr lvl="0"/>
            <a:endParaRPr lang="en-US" sz="1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5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Western Specialty Contractors</a:t>
            </a:r>
          </a:p>
          <a:p>
            <a:pPr lvl="0"/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7401 Alabama Avenue</a:t>
            </a:r>
          </a:p>
          <a:p>
            <a:pPr lvl="0"/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St. Louis, Missouri 63111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89A1F6-17B4-4EF0-A073-76E8E8EA0CA1}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68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48DD4"/>
      </a:hlink>
      <a:folHlink>
        <a:srgbClr val="800080"/>
      </a:folHlink>
    </a:clrScheme>
    <a:fontScheme name="Open Sans">
      <a:majorFont>
        <a:latin typeface="Open Sans Condense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664</Words>
  <Application>Microsoft Office PowerPoint</Application>
  <PresentationFormat>Custom</PresentationFormat>
  <Paragraphs>190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Open Sans</vt:lpstr>
      <vt:lpstr>Source Sans Pro</vt:lpstr>
      <vt:lpstr>Source Sans Pro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Teddy Williams</dc:creator>
  <cp:lastModifiedBy>Teddy Williams</cp:lastModifiedBy>
  <cp:revision>1</cp:revision>
  <dcterms:created xsi:type="dcterms:W3CDTF">2019-04-02T14:40:50Z</dcterms:created>
  <dcterms:modified xsi:type="dcterms:W3CDTF">2019-04-03T04:12:53Z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2018-09-10T00:00:00Z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2019-04-02T00:00:00Z</vt:filetime>
  </property>
</Properties>
</file>