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256" r:id="rId2"/>
    <p:sldId id="257" r:id="rId3"/>
    <p:sldId id="258" r:id="rId4"/>
    <p:sldId id="259" r:id="rId5"/>
    <p:sldId id="260" r:id="rId6"/>
    <p:sldId id="262" r:id="rId7"/>
    <p:sldId id="264" r:id="rId8"/>
    <p:sldId id="265" r:id="rId9"/>
    <p:sldId id="266" r:id="rId10"/>
    <p:sldId id="268" r:id="rId11"/>
    <p:sldId id="267" r:id="rId12"/>
    <p:sldId id="270" r:id="rId13"/>
    <p:sldId id="269" r:id="rId14"/>
    <p:sldId id="275" r:id="rId15"/>
    <p:sldId id="272" r:id="rId16"/>
    <p:sldId id="271" r:id="rId17"/>
    <p:sldId id="277" r:id="rId18"/>
    <p:sldId id="280" r:id="rId19"/>
    <p:sldId id="279" r:id="rId20"/>
    <p:sldId id="282" r:id="rId21"/>
    <p:sldId id="283" r:id="rId22"/>
    <p:sldId id="284" r:id="rId23"/>
    <p:sldId id="285" r:id="rId24"/>
    <p:sldId id="286" r:id="rId25"/>
    <p:sldId id="287" r:id="rId26"/>
    <p:sldId id="288" r:id="rId27"/>
    <p:sldId id="289" r:id="rId28"/>
    <p:sldId id="291" r:id="rId29"/>
    <p:sldId id="290" r:id="rId30"/>
    <p:sldId id="292" r:id="rId31"/>
    <p:sldId id="293" r:id="rId32"/>
    <p:sldId id="300" r:id="rId33"/>
    <p:sldId id="301" r:id="rId34"/>
    <p:sldId id="302" r:id="rId35"/>
    <p:sldId id="303" r:id="rId36"/>
    <p:sldId id="310" r:id="rId37"/>
    <p:sldId id="304" r:id="rId38"/>
    <p:sldId id="305" r:id="rId39"/>
    <p:sldId id="306" r:id="rId40"/>
    <p:sldId id="308" r:id="rId41"/>
    <p:sldId id="309" r:id="rId42"/>
    <p:sldId id="307" r:id="rId43"/>
    <p:sldId id="311" r:id="rId44"/>
    <p:sldId id="294" r:id="rId45"/>
    <p:sldId id="295" r:id="rId46"/>
    <p:sldId id="296" r:id="rId47"/>
    <p:sldId id="297" r:id="rId48"/>
    <p:sldId id="299" r:id="rId49"/>
    <p:sldId id="298" r:id="rId50"/>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9150" autoAdjust="0"/>
  </p:normalViewPr>
  <p:slideViewPr>
    <p:cSldViewPr>
      <p:cViewPr>
        <p:scale>
          <a:sx n="60" d="100"/>
          <a:sy n="60" d="100"/>
        </p:scale>
        <p:origin x="-3000" y="-438"/>
      </p:cViewPr>
      <p:guideLst>
        <p:guide orient="horz" pos="162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4D39FD4-90E2-4744-8DE0-09794534CE4B}" type="datetimeFigureOut">
              <a:rPr lang="en-US" smtClean="0"/>
              <a:t>6/15/2017</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CCF4F9E-04DE-4749-857E-0E8FFFDD2302}"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was a lunch and learn presentation for Transwestern. They specifically requested that we</a:t>
            </a:r>
            <a:r>
              <a:rPr lang="en-US" baseline="0" dirty="0" smtClean="0"/>
              <a:t> cover parking garage maintenance and how to make it more cost effective. We chose to go a slightly different route than most Western presentations. There were two main ways we were different from most Western presentations:</a:t>
            </a:r>
          </a:p>
          <a:p>
            <a:endParaRPr lang="en-US" baseline="0" dirty="0" smtClean="0"/>
          </a:p>
          <a:p>
            <a:pPr marL="228600" indent="-228600">
              <a:buAutoNum type="arabicParenR"/>
            </a:pPr>
            <a:r>
              <a:rPr lang="en-US" baseline="0" dirty="0" smtClean="0"/>
              <a:t>We did not spend a large amount of time talking about Western at the beginning. </a:t>
            </a:r>
          </a:p>
          <a:p>
            <a:pPr marL="228600" indent="-228600">
              <a:buAutoNum type="arabicParenR"/>
            </a:pPr>
            <a:endParaRPr lang="en-US" baseline="0" dirty="0" smtClean="0"/>
          </a:p>
          <a:p>
            <a:pPr marL="228600" indent="-228600">
              <a:buAutoNum type="arabicParenR"/>
            </a:pPr>
            <a:r>
              <a:rPr lang="en-US" baseline="0" dirty="0" smtClean="0"/>
              <a:t>We did not focus on explaining specific work types and how we do our work outside of the case studies. Instead we focused on providing simple, </a:t>
            </a:r>
            <a:r>
              <a:rPr lang="en-US" b="1" i="0" u="sng" baseline="0" dirty="0" smtClean="0"/>
              <a:t>actionable</a:t>
            </a:r>
            <a:r>
              <a:rPr lang="en-US" b="1" u="sng" baseline="0" dirty="0" smtClean="0"/>
              <a:t> tips that our audience could start implementing right away</a:t>
            </a:r>
            <a:r>
              <a:rPr lang="en-US" baseline="0" dirty="0" smtClean="0"/>
              <a:t>.</a:t>
            </a:r>
          </a:p>
          <a:p>
            <a:pPr marL="228600" indent="-228600">
              <a:buAutoNum type="arabicParenR"/>
            </a:pPr>
            <a:endParaRPr lang="en-US" baseline="0" dirty="0" smtClean="0"/>
          </a:p>
          <a:p>
            <a:pPr marL="228600" indent="-228600">
              <a:buNone/>
            </a:pPr>
            <a:r>
              <a:rPr lang="en-US" baseline="0" dirty="0" smtClean="0"/>
              <a:t>Essentially, the goal was to </a:t>
            </a:r>
            <a:r>
              <a:rPr lang="en-US" i="1" baseline="0" dirty="0" smtClean="0"/>
              <a:t>show</a:t>
            </a:r>
            <a:r>
              <a:rPr lang="en-US" baseline="0" dirty="0" smtClean="0"/>
              <a:t> them that we are the right contractor for their project instead of trying to </a:t>
            </a:r>
            <a:r>
              <a:rPr lang="en-US" i="1" baseline="0" dirty="0" smtClean="0"/>
              <a:t>tell</a:t>
            </a:r>
            <a:r>
              <a:rPr lang="en-US" baseline="0" dirty="0" smtClean="0"/>
              <a:t> them that we are.</a:t>
            </a:r>
          </a:p>
        </p:txBody>
      </p:sp>
      <p:sp>
        <p:nvSpPr>
          <p:cNvPr id="4" name="Slide Number Placeholder 3"/>
          <p:cNvSpPr>
            <a:spLocks noGrp="1"/>
          </p:cNvSpPr>
          <p:nvPr>
            <p:ph type="sldNum" sz="quarter" idx="10"/>
          </p:nvPr>
        </p:nvSpPr>
        <p:spPr/>
        <p:txBody>
          <a:bodyPr/>
          <a:lstStyle/>
          <a:p>
            <a:fld id="{7CCF4F9E-04DE-4749-857E-0E8FFFDD2302}" type="slidenum">
              <a:rPr lang="en-US" smtClean="0"/>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2) Budget</a:t>
            </a:r>
          </a:p>
          <a:p>
            <a:endParaRPr lang="en-US" dirty="0" smtClean="0"/>
          </a:p>
          <a:p>
            <a:r>
              <a:rPr lang="en-US" dirty="0" smtClean="0"/>
              <a:t>This slide ties in item #1:</a:t>
            </a:r>
            <a:r>
              <a:rPr lang="en-US" baseline="0" dirty="0" smtClean="0"/>
              <a:t> Inspections, to #2: Budgets.</a:t>
            </a:r>
          </a:p>
          <a:p>
            <a:endParaRPr lang="en-US" baseline="0" dirty="0" smtClean="0"/>
          </a:p>
          <a:p>
            <a:r>
              <a:rPr lang="en-US" baseline="0" dirty="0" smtClean="0"/>
              <a:t>“You can’t create an accurate budget, unless you do an inspection with an expert contractor.</a:t>
            </a:r>
            <a:endParaRPr lang="en-US" dirty="0"/>
          </a:p>
        </p:txBody>
      </p:sp>
      <p:sp>
        <p:nvSpPr>
          <p:cNvPr id="4" name="Slide Number Placeholder 3"/>
          <p:cNvSpPr>
            <a:spLocks noGrp="1"/>
          </p:cNvSpPr>
          <p:nvPr>
            <p:ph type="sldNum" sz="quarter" idx="10"/>
          </p:nvPr>
        </p:nvSpPr>
        <p:spPr/>
        <p:txBody>
          <a:bodyPr/>
          <a:lstStyle/>
          <a:p>
            <a:fld id="{7CCF4F9E-04DE-4749-857E-0E8FFFDD2302}" type="slidenum">
              <a:rPr lang="en-US" smtClean="0"/>
              <a:t>11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2) Budget</a:t>
            </a:r>
          </a:p>
          <a:p>
            <a:endParaRPr lang="en-US" dirty="0" smtClean="0"/>
          </a:p>
          <a:p>
            <a:r>
              <a:rPr lang="en-US" dirty="0" smtClean="0"/>
              <a:t>This slide also puts an emphasis</a:t>
            </a:r>
            <a:r>
              <a:rPr lang="en-US" baseline="0" dirty="0" smtClean="0"/>
              <a:t> on involving Western in the process. Similar to slide 9.</a:t>
            </a:r>
            <a:endParaRPr lang="en-US" dirty="0"/>
          </a:p>
        </p:txBody>
      </p:sp>
      <p:sp>
        <p:nvSpPr>
          <p:cNvPr id="4" name="Slide Number Placeholder 3"/>
          <p:cNvSpPr>
            <a:spLocks noGrp="1"/>
          </p:cNvSpPr>
          <p:nvPr>
            <p:ph type="sldNum" sz="quarter" idx="10"/>
          </p:nvPr>
        </p:nvSpPr>
        <p:spPr/>
        <p:txBody>
          <a:bodyPr/>
          <a:lstStyle/>
          <a:p>
            <a:fld id="{7CCF4F9E-04DE-4749-857E-0E8FFFDD2302}" type="slidenum">
              <a:rPr lang="en-US" smtClean="0"/>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2) Budget</a:t>
            </a:r>
          </a:p>
          <a:p>
            <a:endParaRPr lang="en-US" dirty="0" smtClean="0"/>
          </a:p>
          <a:p>
            <a:r>
              <a:rPr lang="en-US" b="1" dirty="0" smtClean="0"/>
              <a:t>Bold</a:t>
            </a:r>
            <a:r>
              <a:rPr lang="en-US" b="1" baseline="0" dirty="0" smtClean="0"/>
              <a:t> Statement Slide</a:t>
            </a:r>
          </a:p>
          <a:p>
            <a:endParaRPr lang="en-US" b="1" baseline="0" dirty="0" smtClean="0"/>
          </a:p>
          <a:p>
            <a:r>
              <a:rPr lang="en-US" b="0" baseline="0" dirty="0" smtClean="0"/>
              <a:t>Similar to slide #9, this is the main idea we want the audience to take away from this section.</a:t>
            </a:r>
          </a:p>
          <a:p>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Design note: Using different</a:t>
            </a:r>
            <a:r>
              <a:rPr lang="en-US" baseline="0" dirty="0" smtClean="0"/>
              <a:t> font colors to draw the audience’s attention to certain words.</a:t>
            </a:r>
            <a:endParaRPr lang="en-US" dirty="0" smtClean="0"/>
          </a:p>
          <a:p>
            <a:endParaRPr lang="en-US" b="0" dirty="0"/>
          </a:p>
        </p:txBody>
      </p:sp>
      <p:sp>
        <p:nvSpPr>
          <p:cNvPr id="4" name="Slide Number Placeholder 3"/>
          <p:cNvSpPr>
            <a:spLocks noGrp="1"/>
          </p:cNvSpPr>
          <p:nvPr>
            <p:ph type="sldNum" sz="quarter" idx="10"/>
          </p:nvPr>
        </p:nvSpPr>
        <p:spPr/>
        <p:txBody>
          <a:bodyPr/>
          <a:lstStyle/>
          <a:p>
            <a:fld id="{7CCF4F9E-04DE-4749-857E-0E8FFFDD2302}" type="slidenum">
              <a:rPr lang="en-US" smtClean="0"/>
              <a:t>13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3) Hire the right contractor</a:t>
            </a:r>
            <a:endParaRPr lang="en-US" dirty="0"/>
          </a:p>
        </p:txBody>
      </p:sp>
      <p:sp>
        <p:nvSpPr>
          <p:cNvPr id="4" name="Slide Number Placeholder 3"/>
          <p:cNvSpPr>
            <a:spLocks noGrp="1"/>
          </p:cNvSpPr>
          <p:nvPr>
            <p:ph type="sldNum" sz="quarter" idx="10"/>
          </p:nvPr>
        </p:nvSpPr>
        <p:spPr/>
        <p:txBody>
          <a:bodyPr/>
          <a:lstStyle/>
          <a:p>
            <a:fld id="{7CCF4F9E-04DE-4749-857E-0E8FFFDD2302}" type="slidenum">
              <a:rPr lang="en-US" smtClean="0"/>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3) Hire the right contractor</a:t>
            </a:r>
          </a:p>
          <a:p>
            <a:endParaRPr lang="en-US" dirty="0" smtClean="0"/>
          </a:p>
          <a:p>
            <a:r>
              <a:rPr lang="en-US" dirty="0" smtClean="0"/>
              <a:t>Design note: Using different</a:t>
            </a:r>
            <a:r>
              <a:rPr lang="en-US" baseline="0" dirty="0" smtClean="0"/>
              <a:t> font colors to draw the audience’s attention to certain words.</a:t>
            </a:r>
            <a:endParaRPr lang="en-US" dirty="0"/>
          </a:p>
        </p:txBody>
      </p:sp>
      <p:sp>
        <p:nvSpPr>
          <p:cNvPr id="4" name="Slide Number Placeholder 3"/>
          <p:cNvSpPr>
            <a:spLocks noGrp="1"/>
          </p:cNvSpPr>
          <p:nvPr>
            <p:ph type="sldNum" sz="quarter" idx="10"/>
          </p:nvPr>
        </p:nvSpPr>
        <p:spPr/>
        <p:txBody>
          <a:bodyPr/>
          <a:lstStyle/>
          <a:p>
            <a:fld id="{7CCF4F9E-04DE-4749-857E-0E8FFFDD2302}" type="slidenum">
              <a:rPr lang="en-US" smtClean="0"/>
              <a:t>15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3) Hire the right contractor</a:t>
            </a:r>
          </a:p>
          <a:p>
            <a:endParaRPr lang="en-US" dirty="0" smtClean="0"/>
          </a:p>
          <a:p>
            <a:r>
              <a:rPr lang="en-US" dirty="0" smtClean="0"/>
              <a:t>Three</a:t>
            </a:r>
            <a:r>
              <a:rPr lang="en-US" baseline="0" dirty="0" smtClean="0"/>
              <a:t> reasons, explained chronologically, why change orders and delays are so common.</a:t>
            </a:r>
            <a:endParaRPr lang="en-US" dirty="0"/>
          </a:p>
        </p:txBody>
      </p:sp>
      <p:sp>
        <p:nvSpPr>
          <p:cNvPr id="4" name="Slide Number Placeholder 3"/>
          <p:cNvSpPr>
            <a:spLocks noGrp="1"/>
          </p:cNvSpPr>
          <p:nvPr>
            <p:ph type="sldNum" sz="quarter" idx="10"/>
          </p:nvPr>
        </p:nvSpPr>
        <p:spPr/>
        <p:txBody>
          <a:bodyPr/>
          <a:lstStyle/>
          <a:p>
            <a:fld id="{7CCF4F9E-04DE-4749-857E-0E8FFFDD2302}" type="slidenum">
              <a:rPr lang="en-US" smtClean="0"/>
              <a:t>16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3) Hire the right contractor</a:t>
            </a:r>
          </a:p>
          <a:p>
            <a:endParaRPr lang="en-US" dirty="0" smtClean="0"/>
          </a:p>
          <a:p>
            <a:r>
              <a:rPr lang="en-US" dirty="0" smtClean="0"/>
              <a:t>Three</a:t>
            </a:r>
            <a:r>
              <a:rPr lang="en-US" baseline="0" dirty="0" smtClean="0"/>
              <a:t> simple things that a Senior Chief Engineer should take into consideration when hiring a contractor and simple ways to get the information they need. </a:t>
            </a:r>
            <a:endParaRPr lang="en-US" dirty="0"/>
          </a:p>
        </p:txBody>
      </p:sp>
      <p:sp>
        <p:nvSpPr>
          <p:cNvPr id="4" name="Slide Number Placeholder 3"/>
          <p:cNvSpPr>
            <a:spLocks noGrp="1"/>
          </p:cNvSpPr>
          <p:nvPr>
            <p:ph type="sldNum" sz="quarter" idx="10"/>
          </p:nvPr>
        </p:nvSpPr>
        <p:spPr/>
        <p:txBody>
          <a:bodyPr/>
          <a:lstStyle/>
          <a:p>
            <a:fld id="{7CCF4F9E-04DE-4749-857E-0E8FFFDD2302}" type="slidenum">
              <a:rPr lang="en-US" smtClean="0"/>
              <a:t>17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the start of a new section: Parking Garage warning signs. The idea was to,</a:t>
            </a:r>
            <a:r>
              <a:rPr lang="en-US" baseline="0" dirty="0" smtClean="0"/>
              <a:t> primarily show them what warning signs they need to look for to prevent bigger problems from developing.</a:t>
            </a:r>
          </a:p>
          <a:p>
            <a:endParaRPr lang="en-US" baseline="0" dirty="0" smtClean="0"/>
          </a:p>
          <a:p>
            <a:r>
              <a:rPr lang="en-US" baseline="0" dirty="0" smtClean="0"/>
              <a:t>Western presentations typically explain, in great detail, how we would fix each of these warning signs. But we held off on doing that in this section. The reason for that is warning signs are things they can easily understand and relate to. They also give the Senior Chief Engineers actionable things they can do on their properties. Explaining “how” we fix each of these repairs is just information to them. It’s important for them to understand, but it’s not as engaging for them as tips they can take back and use at their property right now. We got into explaining the “how” more in the case studies.</a:t>
            </a:r>
            <a:endParaRPr lang="en-US" dirty="0"/>
          </a:p>
        </p:txBody>
      </p:sp>
      <p:sp>
        <p:nvSpPr>
          <p:cNvPr id="4" name="Slide Number Placeholder 3"/>
          <p:cNvSpPr>
            <a:spLocks noGrp="1"/>
          </p:cNvSpPr>
          <p:nvPr>
            <p:ph type="sldNum" sz="quarter" idx="10"/>
          </p:nvPr>
        </p:nvSpPr>
        <p:spPr/>
        <p:txBody>
          <a:bodyPr/>
          <a:lstStyle/>
          <a:p>
            <a:fld id="{7CCF4F9E-04DE-4749-857E-0E8FFFDD2302}" type="slidenum">
              <a:rPr lang="en-US" smtClean="0"/>
              <a:t>18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Like</a:t>
            </a:r>
            <a:r>
              <a:rPr lang="en-US" baseline="0" dirty="0" smtClean="0"/>
              <a:t> we already covered … We talked about Western at the end of the presentation rather than the beginning. The main reason for doing this was to create a very engaging presentation for the audience right from the get go. Regarding the thought of “we need to establish our expertise at the beginning so our audience will take us seriously” …</a:t>
            </a:r>
          </a:p>
          <a:p>
            <a:pPr lvl="1">
              <a:buFont typeface="Arial" pitchFamily="34" charset="0"/>
              <a:buChar char="•"/>
            </a:pPr>
            <a:r>
              <a:rPr lang="en-US" baseline="0" dirty="0" smtClean="0"/>
              <a:t>We focused on showing them that we were an expert rather than telling them</a:t>
            </a:r>
          </a:p>
          <a:p>
            <a:pPr lvl="1">
              <a:buFont typeface="Arial" pitchFamily="34" charset="0"/>
              <a:buChar char="•"/>
            </a:pPr>
            <a:r>
              <a:rPr lang="en-US" baseline="0" dirty="0" smtClean="0"/>
              <a:t>We talked with our main contact at Transwestern about introducing us … he told him team about Western as an introduction for the presentation … we felt that was plenty to convince the audience on “why” they should listen to us</a:t>
            </a:r>
          </a:p>
          <a:p>
            <a:pPr lvl="1">
              <a:buFont typeface="Arial" pitchFamily="34" charset="0"/>
              <a:buChar char="•"/>
            </a:pPr>
            <a:r>
              <a:rPr lang="en-US" baseline="0" dirty="0" smtClean="0"/>
              <a:t>Frankly, talking about Western at the beginning of presentation is boring for the audience … they don’t really care about who we are, yet. They care about making their lives easier/better.</a:t>
            </a:r>
          </a:p>
          <a:p>
            <a:pPr lvl="1">
              <a:buFont typeface="Arial" pitchFamily="34" charset="0"/>
              <a:buChar char="•"/>
            </a:pPr>
            <a:endParaRPr lang="en-US" baseline="0" dirty="0" smtClean="0"/>
          </a:p>
          <a:p>
            <a:pPr lvl="0">
              <a:buFont typeface="Arial" pitchFamily="34" charset="0"/>
              <a:buNone/>
            </a:pPr>
            <a:r>
              <a:rPr lang="en-US" baseline="0" dirty="0" smtClean="0"/>
              <a:t>So, at this point of the presentation, we’ve spent about an hour solely delivering high-value, educational information, strategies, and tips without talking a ton about who we are. This not only captivates the audience’s attention much better (they’re thinking, “This isn’t the type of presentation I’m used to! All their doing is helping us, instead of trying to sell me on something.”) … but it sets them up to be a lot more receptive, attentive, and engaged once we start talking about Western.</a:t>
            </a:r>
          </a:p>
          <a:p>
            <a:pPr lvl="0">
              <a:buFont typeface="Arial" pitchFamily="34" charset="0"/>
              <a:buNone/>
            </a:pPr>
            <a:endParaRPr lang="en-US" baseline="0" dirty="0" smtClean="0"/>
          </a:p>
          <a:p>
            <a:pPr lvl="0">
              <a:buFont typeface="Arial" pitchFamily="34" charset="0"/>
              <a:buNone/>
            </a:pPr>
            <a:r>
              <a:rPr lang="en-US" baseline="0" dirty="0" smtClean="0"/>
              <a:t>That way, we can give them very clear next steps on what they should do to get us working with them (</a:t>
            </a:r>
            <a:r>
              <a:rPr lang="en-US" baseline="0" smtClean="0"/>
              <a:t>see slide #48).</a:t>
            </a:r>
            <a:endParaRPr lang="en-US" baseline="0" dirty="0" smtClean="0"/>
          </a:p>
        </p:txBody>
      </p:sp>
      <p:sp>
        <p:nvSpPr>
          <p:cNvPr id="4" name="Slide Number Placeholder 3"/>
          <p:cNvSpPr>
            <a:spLocks noGrp="1"/>
          </p:cNvSpPr>
          <p:nvPr>
            <p:ph type="sldNum" sz="quarter" idx="10"/>
          </p:nvPr>
        </p:nvSpPr>
        <p:spPr/>
        <p:txBody>
          <a:bodyPr/>
          <a:lstStyle/>
          <a:p>
            <a:fld id="{7CCF4F9E-04DE-4749-857E-0E8FFFDD2302}" type="slidenum">
              <a:rPr lang="en-US" smtClean="0"/>
              <a:t>44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CCF4F9E-04DE-4749-857E-0E8FFFDD2302}" type="slidenum">
              <a:rPr lang="en-US" smtClean="0"/>
              <a:t>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an overview of the basic</a:t>
            </a:r>
            <a:r>
              <a:rPr lang="en-US" baseline="0" dirty="0" smtClean="0"/>
              <a:t> elements a Senior Chief Engineer (our audience) needs in their maintenance plan.</a:t>
            </a:r>
            <a:endParaRPr lang="en-US" dirty="0"/>
          </a:p>
        </p:txBody>
      </p:sp>
      <p:sp>
        <p:nvSpPr>
          <p:cNvPr id="4" name="Slide Number Placeholder 3"/>
          <p:cNvSpPr>
            <a:spLocks noGrp="1"/>
          </p:cNvSpPr>
          <p:nvPr>
            <p:ph type="sldNum" sz="quarter" idx="10"/>
          </p:nvPr>
        </p:nvSpPr>
        <p:spPr/>
        <p:txBody>
          <a:bodyPr/>
          <a:lstStyle/>
          <a:p>
            <a:fld id="{7CCF4F9E-04DE-4749-857E-0E8FFFDD2302}" type="slidenum">
              <a:rPr lang="en-US" smtClean="0"/>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1) Parking</a:t>
            </a:r>
            <a:r>
              <a:rPr lang="en-US" baseline="0" dirty="0" smtClean="0"/>
              <a:t> Garage Inspections</a:t>
            </a:r>
            <a:endParaRPr lang="en-US" dirty="0"/>
          </a:p>
        </p:txBody>
      </p:sp>
      <p:sp>
        <p:nvSpPr>
          <p:cNvPr id="4" name="Slide Number Placeholder 3"/>
          <p:cNvSpPr>
            <a:spLocks noGrp="1"/>
          </p:cNvSpPr>
          <p:nvPr>
            <p:ph type="sldNum" sz="quarter" idx="10"/>
          </p:nvPr>
        </p:nvSpPr>
        <p:spPr/>
        <p:txBody>
          <a:bodyPr/>
          <a:lstStyle/>
          <a:p>
            <a:fld id="{7CCF4F9E-04DE-4749-857E-0E8FFFDD2302}" type="slidenum">
              <a:rPr lang="en-US" smtClean="0"/>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 Parking</a:t>
            </a:r>
            <a:r>
              <a:rPr lang="en-US" baseline="0" dirty="0" smtClean="0"/>
              <a:t> Garage Inspections</a:t>
            </a:r>
            <a:endParaRPr lang="en-US" dirty="0" smtClean="0"/>
          </a:p>
          <a:p>
            <a:endParaRPr lang="en-US" dirty="0" smtClean="0"/>
          </a:p>
          <a:p>
            <a:r>
              <a:rPr lang="en-US" dirty="0" smtClean="0"/>
              <a:t>This slide talks about the end goal or result of implementing</a:t>
            </a:r>
            <a:r>
              <a:rPr lang="en-US" baseline="0" dirty="0" smtClean="0"/>
              <a:t> parking garage inspections: You stop reacting to problems, instead you prevent them from ever happening.</a:t>
            </a:r>
            <a:endParaRPr lang="en-US" dirty="0"/>
          </a:p>
        </p:txBody>
      </p:sp>
      <p:sp>
        <p:nvSpPr>
          <p:cNvPr id="4" name="Slide Number Placeholder 3"/>
          <p:cNvSpPr>
            <a:spLocks noGrp="1"/>
          </p:cNvSpPr>
          <p:nvPr>
            <p:ph type="sldNum" sz="quarter" idx="10"/>
          </p:nvPr>
        </p:nvSpPr>
        <p:spPr/>
        <p:txBody>
          <a:bodyPr/>
          <a:lstStyle/>
          <a:p>
            <a:fld id="{7CCF4F9E-04DE-4749-857E-0E8FFFDD2302}" type="slidenum">
              <a:rPr lang="en-US" smtClean="0"/>
              <a:t>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 Parking</a:t>
            </a:r>
            <a:r>
              <a:rPr lang="en-US" baseline="0" dirty="0" smtClean="0"/>
              <a:t> Garage Inspections</a:t>
            </a:r>
            <a:endParaRPr lang="en-US" dirty="0" smtClean="0"/>
          </a:p>
          <a:p>
            <a:endParaRPr lang="en-US" dirty="0" smtClean="0"/>
          </a:p>
          <a:p>
            <a:r>
              <a:rPr lang="en-US" dirty="0" smtClean="0"/>
              <a:t>This slide shows three simple steps that Senior Chief Engineers can</a:t>
            </a:r>
            <a:r>
              <a:rPr lang="en-US" baseline="0" dirty="0" smtClean="0"/>
              <a:t> use for an effective garage inspection.</a:t>
            </a:r>
          </a:p>
          <a:p>
            <a:endParaRPr lang="en-US" baseline="0" dirty="0" smtClean="0"/>
          </a:p>
          <a:p>
            <a:pPr marL="228600" indent="-228600">
              <a:buAutoNum type="alphaLcParenR"/>
            </a:pPr>
            <a:r>
              <a:rPr lang="en-US" baseline="0" dirty="0" smtClean="0"/>
              <a:t>Know the general age of each component (e.g. joint sealants, deck coating, etc.) so you can …</a:t>
            </a:r>
          </a:p>
          <a:p>
            <a:pPr marL="228600" indent="-228600">
              <a:buAutoNum type="alphaLcParenR"/>
            </a:pPr>
            <a:endParaRPr lang="en-US" baseline="0" dirty="0" smtClean="0"/>
          </a:p>
          <a:p>
            <a:pPr marL="228600" indent="-228600">
              <a:buAutoNum type="alphaLcParenR"/>
            </a:pPr>
            <a:r>
              <a:rPr lang="en-US" baseline="0" dirty="0" smtClean="0"/>
              <a:t>Compare it to the typical useful life expectancy of each component. That way, you can know which components have the highest probability of needing repair. (e.g. joint sealants were installed 6 years ago, the specific type of joint sealant that was installed typically lasts 5 years … so, there’s a good chance this item needs some maintenance.</a:t>
            </a:r>
          </a:p>
          <a:p>
            <a:pPr marL="228600" indent="-228600">
              <a:buAutoNum type="alphaLcParenR"/>
            </a:pPr>
            <a:endParaRPr lang="en-US" baseline="0" dirty="0" smtClean="0"/>
          </a:p>
          <a:p>
            <a:pPr marL="228600" indent="-228600">
              <a:buAutoNum type="alphaLcParenR"/>
            </a:pPr>
            <a:r>
              <a:rPr lang="en-US" baseline="0" dirty="0" smtClean="0"/>
              <a:t>Determine the actual, current condition. </a:t>
            </a:r>
          </a:p>
        </p:txBody>
      </p:sp>
      <p:sp>
        <p:nvSpPr>
          <p:cNvPr id="4" name="Slide Number Placeholder 3"/>
          <p:cNvSpPr>
            <a:spLocks noGrp="1"/>
          </p:cNvSpPr>
          <p:nvPr>
            <p:ph type="sldNum" sz="quarter" idx="10"/>
          </p:nvPr>
        </p:nvSpPr>
        <p:spPr/>
        <p:txBody>
          <a:bodyPr/>
          <a:lstStyle/>
          <a:p>
            <a:fld id="{7CCF4F9E-04DE-4749-857E-0E8FFFDD2302}" type="slidenum">
              <a:rPr lang="en-US" smtClean="0"/>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 Parking</a:t>
            </a:r>
            <a:r>
              <a:rPr lang="en-US" baseline="0" dirty="0" smtClean="0"/>
              <a:t> Garage Inspections</a:t>
            </a:r>
            <a:endParaRPr lang="en-US" dirty="0" smtClean="0"/>
          </a:p>
          <a:p>
            <a:endParaRPr lang="en-US" b="1" dirty="0" smtClean="0"/>
          </a:p>
          <a:p>
            <a:r>
              <a:rPr lang="en-US" b="0" dirty="0" smtClean="0"/>
              <a:t>Summary</a:t>
            </a:r>
            <a:r>
              <a:rPr lang="en-US" b="0" baseline="0" dirty="0" smtClean="0"/>
              <a:t> slide.</a:t>
            </a:r>
            <a:endParaRPr lang="en-US" b="0" dirty="0"/>
          </a:p>
        </p:txBody>
      </p:sp>
      <p:sp>
        <p:nvSpPr>
          <p:cNvPr id="4" name="Slide Number Placeholder 3"/>
          <p:cNvSpPr>
            <a:spLocks noGrp="1"/>
          </p:cNvSpPr>
          <p:nvPr>
            <p:ph type="sldNum" sz="quarter" idx="10"/>
          </p:nvPr>
        </p:nvSpPr>
        <p:spPr/>
        <p:txBody>
          <a:bodyPr/>
          <a:lstStyle/>
          <a:p>
            <a:fld id="{7CCF4F9E-04DE-4749-857E-0E8FFFDD2302}" type="slidenum">
              <a:rPr lang="en-US" smtClean="0"/>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 Parking</a:t>
            </a:r>
            <a:r>
              <a:rPr lang="en-US" baseline="0" dirty="0" smtClean="0"/>
              <a:t> Garage Inspections</a:t>
            </a:r>
            <a:endParaRPr lang="en-US" dirty="0" smtClean="0"/>
          </a:p>
          <a:p>
            <a:endParaRPr lang="en-US" dirty="0" smtClean="0"/>
          </a:p>
          <a:p>
            <a:r>
              <a:rPr lang="en-US" b="1" dirty="0" smtClean="0"/>
              <a:t>Bold</a:t>
            </a:r>
            <a:r>
              <a:rPr lang="en-US" b="1" baseline="0" dirty="0" smtClean="0"/>
              <a:t> Statement Slide</a:t>
            </a:r>
          </a:p>
          <a:p>
            <a:endParaRPr lang="en-US" b="1" baseline="0" dirty="0" smtClean="0"/>
          </a:p>
          <a:p>
            <a:r>
              <a:rPr lang="en-US" b="0" baseline="0" dirty="0" smtClean="0"/>
              <a:t>“The easiest way to do everything we just talked about is by calling Western!”</a:t>
            </a:r>
            <a:endParaRPr lang="en-US" b="0" dirty="0"/>
          </a:p>
        </p:txBody>
      </p:sp>
      <p:sp>
        <p:nvSpPr>
          <p:cNvPr id="4" name="Slide Number Placeholder 3"/>
          <p:cNvSpPr>
            <a:spLocks noGrp="1"/>
          </p:cNvSpPr>
          <p:nvPr>
            <p:ph type="sldNum" sz="quarter" idx="10"/>
          </p:nvPr>
        </p:nvSpPr>
        <p:spPr/>
        <p:txBody>
          <a:bodyPr/>
          <a:lstStyle/>
          <a:p>
            <a:fld id="{7CCF4F9E-04DE-4749-857E-0E8FFFDD2302}" type="slidenum">
              <a:rPr lang="en-US" smtClean="0"/>
              <a:t>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2) Budget</a:t>
            </a:r>
            <a:endParaRPr lang="en-US" dirty="0"/>
          </a:p>
        </p:txBody>
      </p:sp>
      <p:sp>
        <p:nvSpPr>
          <p:cNvPr id="4" name="Slide Number Placeholder 3"/>
          <p:cNvSpPr>
            <a:spLocks noGrp="1"/>
          </p:cNvSpPr>
          <p:nvPr>
            <p:ph type="sldNum" sz="quarter" idx="10"/>
          </p:nvPr>
        </p:nvSpPr>
        <p:spPr/>
        <p:txBody>
          <a:bodyPr/>
          <a:lstStyle/>
          <a:p>
            <a:fld id="{7CCF4F9E-04DE-4749-857E-0E8FFFDD2302}" type="slidenum">
              <a:rPr lang="en-US" smtClean="0"/>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58517AA-DA04-4D89-957F-D8126ED42AE8}" type="datetimeFigureOut">
              <a:rPr lang="en-US" smtClean="0"/>
              <a:pPr/>
              <a:t>6/15/2017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19DA71-57A5-4689-B755-881A9649CE2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8517AA-DA04-4D89-957F-D8126ED42AE8}" type="datetimeFigureOut">
              <a:rPr lang="en-US" smtClean="0"/>
              <a:pPr/>
              <a:t>6/15/2017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19DA71-57A5-4689-B755-881A9649CE2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8517AA-DA04-4D89-957F-D8126ED42AE8}" type="datetimeFigureOut">
              <a:rPr lang="en-US" smtClean="0"/>
              <a:pPr/>
              <a:t>6/15/2017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19DA71-57A5-4689-B755-881A9649CE2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8517AA-DA04-4D89-957F-D8126ED42AE8}" type="datetimeFigureOut">
              <a:rPr lang="en-US" smtClean="0"/>
              <a:pPr/>
              <a:t>6/15/2017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19DA71-57A5-4689-B755-881A9649CE2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58517AA-DA04-4D89-957F-D8126ED42AE8}" type="datetimeFigureOut">
              <a:rPr lang="en-US" smtClean="0"/>
              <a:pPr/>
              <a:t>6/15/2017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19DA71-57A5-4689-B755-881A9649CE27}"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58517AA-DA04-4D89-957F-D8126ED42AE8}" type="datetimeFigureOut">
              <a:rPr lang="en-US" smtClean="0"/>
              <a:pPr/>
              <a:t>6/15/2017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19DA71-57A5-4689-B755-881A9649CE2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58517AA-DA04-4D89-957F-D8126ED42AE8}" type="datetimeFigureOut">
              <a:rPr lang="en-US" smtClean="0"/>
              <a:pPr/>
              <a:t>6/15/2017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19DA71-57A5-4689-B755-881A9649CE2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58517AA-DA04-4D89-957F-D8126ED42AE8}" type="datetimeFigureOut">
              <a:rPr lang="en-US" smtClean="0"/>
              <a:pPr/>
              <a:t>6/15/2017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19DA71-57A5-4689-B755-881A9649CE2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8517AA-DA04-4D89-957F-D8126ED42AE8}" type="datetimeFigureOut">
              <a:rPr lang="en-US" smtClean="0"/>
              <a:pPr/>
              <a:t>6/15/2017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19DA71-57A5-4689-B755-881A9649CE2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58517AA-DA04-4D89-957F-D8126ED42AE8}" type="datetimeFigureOut">
              <a:rPr lang="en-US" smtClean="0"/>
              <a:pPr/>
              <a:t>6/15/2017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19DA71-57A5-4689-B755-881A9649CE2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58517AA-DA04-4D89-957F-D8126ED42AE8}" type="datetimeFigureOut">
              <a:rPr lang="en-US" smtClean="0"/>
              <a:pPr/>
              <a:t>6/15/2017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19DA71-57A5-4689-B755-881A9649CE2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C58517AA-DA04-4D89-957F-D8126ED42AE8}" type="datetimeFigureOut">
              <a:rPr lang="en-US" smtClean="0"/>
              <a:pPr/>
              <a:t>6/15/2017</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7E19DA71-57A5-4689-B755-881A9649CE2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Transwestern Lunch &amp; Learn.png"/>
          <p:cNvPicPr>
            <a:picLocks noChangeAspect="1"/>
          </p:cNvPicPr>
          <p:nvPr/>
        </p:nvPicPr>
        <p:blipFill>
          <a:blip r:embed="rId3" cstate="print"/>
          <a:stretch>
            <a:fillRect/>
          </a:stretch>
        </p:blipFill>
        <p:spPr>
          <a:xfrm>
            <a:off x="0" y="0"/>
            <a:ext cx="9144000" cy="51435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ranswestern Lunch &amp; Learn (12).png"/>
          <p:cNvPicPr>
            <a:picLocks noChangeAspect="1"/>
          </p:cNvPicPr>
          <p:nvPr/>
        </p:nvPicPr>
        <p:blipFill>
          <a:blip r:embed="rId3" cstate="print"/>
          <a:stretch>
            <a:fillRect/>
          </a:stretch>
        </p:blipFill>
        <p:spPr>
          <a:xfrm>
            <a:off x="0" y="0"/>
            <a:ext cx="9144000" cy="5143500"/>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ranswestern Lunch &amp; Learn (13).png"/>
          <p:cNvPicPr>
            <a:picLocks noChangeAspect="1"/>
          </p:cNvPicPr>
          <p:nvPr/>
        </p:nvPicPr>
        <p:blipFill>
          <a:blip r:embed="rId3" cstate="print"/>
          <a:stretch>
            <a:fillRect/>
          </a:stretch>
        </p:blipFill>
        <p:spPr>
          <a:xfrm>
            <a:off x="0" y="0"/>
            <a:ext cx="9144000" cy="514350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ranswestern Lunch &amp; Learn (17).png"/>
          <p:cNvPicPr>
            <a:picLocks noChangeAspect="1"/>
          </p:cNvPicPr>
          <p:nvPr/>
        </p:nvPicPr>
        <p:blipFill>
          <a:blip r:embed="rId3" cstate="print"/>
          <a:stretch>
            <a:fillRect/>
          </a:stretch>
        </p:blipFill>
        <p:spPr>
          <a:xfrm>
            <a:off x="0" y="0"/>
            <a:ext cx="9144000" cy="514350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ranswestern Lunch &amp; Learn (14).png"/>
          <p:cNvPicPr>
            <a:picLocks noChangeAspect="1"/>
          </p:cNvPicPr>
          <p:nvPr/>
        </p:nvPicPr>
        <p:blipFill>
          <a:blip r:embed="rId3" cstate="print"/>
          <a:stretch>
            <a:fillRect/>
          </a:stretch>
        </p:blipFill>
        <p:spPr>
          <a:xfrm>
            <a:off x="0" y="0"/>
            <a:ext cx="9144000" cy="5143500"/>
          </a:xfrm>
          <a:prstGeom prst="rect">
            <a:avLst/>
          </a:prstGeom>
        </p:spPr>
      </p:pic>
      <p:pic>
        <p:nvPicPr>
          <p:cNvPr id="3" name="Picture 2" descr="Transwestern Lunch &amp; Learn (16).png"/>
          <p:cNvPicPr>
            <a:picLocks noChangeAspect="1"/>
          </p:cNvPicPr>
          <p:nvPr/>
        </p:nvPicPr>
        <p:blipFill>
          <a:blip r:embed="rId4" cstate="print"/>
          <a:stretch>
            <a:fillRect/>
          </a:stretch>
        </p:blipFill>
        <p:spPr>
          <a:xfrm>
            <a:off x="0" y="0"/>
            <a:ext cx="9144000" cy="5143500"/>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ranswestern part 2.png"/>
          <p:cNvPicPr>
            <a:picLocks noChangeAspect="1"/>
          </p:cNvPicPr>
          <p:nvPr/>
        </p:nvPicPr>
        <p:blipFill>
          <a:blip r:embed="rId3" cstate="print"/>
          <a:stretch>
            <a:fillRect/>
          </a:stretch>
        </p:blipFill>
        <p:spPr>
          <a:xfrm>
            <a:off x="0" y="0"/>
            <a:ext cx="9144000" cy="514350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ranswestern part 2 (1).png"/>
          <p:cNvPicPr>
            <a:picLocks noChangeAspect="1"/>
          </p:cNvPicPr>
          <p:nvPr/>
        </p:nvPicPr>
        <p:blipFill>
          <a:blip r:embed="rId3" cstate="print"/>
          <a:stretch>
            <a:fillRect/>
          </a:stretch>
        </p:blipFill>
        <p:spPr>
          <a:xfrm>
            <a:off x="0" y="0"/>
            <a:ext cx="9144000" cy="5143500"/>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ranswestern part 2 (4).png"/>
          <p:cNvPicPr>
            <a:picLocks noChangeAspect="1"/>
          </p:cNvPicPr>
          <p:nvPr/>
        </p:nvPicPr>
        <p:blipFill>
          <a:blip r:embed="rId3" cstate="print"/>
          <a:stretch>
            <a:fillRect/>
          </a:stretch>
        </p:blipFill>
        <p:spPr>
          <a:xfrm>
            <a:off x="0" y="0"/>
            <a:ext cx="9144000" cy="5143500"/>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ranswestern part 2 (6).png"/>
          <p:cNvPicPr>
            <a:picLocks noChangeAspect="1"/>
          </p:cNvPicPr>
          <p:nvPr/>
        </p:nvPicPr>
        <p:blipFill>
          <a:blip r:embed="rId3" cstate="print"/>
          <a:stretch>
            <a:fillRect/>
          </a:stretch>
        </p:blipFill>
        <p:spPr>
          <a:xfrm>
            <a:off x="0" y="0"/>
            <a:ext cx="9144000" cy="5143500"/>
          </a:xfrm>
          <a:prstGeom prst="rect">
            <a:avLst/>
          </a:prstGeom>
        </p:spPr>
      </p:pic>
      <p:pic>
        <p:nvPicPr>
          <p:cNvPr id="3" name="Picture 2" descr="Transwestern part 2 (7).png"/>
          <p:cNvPicPr>
            <a:picLocks noChangeAspect="1"/>
          </p:cNvPicPr>
          <p:nvPr/>
        </p:nvPicPr>
        <p:blipFill>
          <a:blip r:embed="rId4" cstate="print"/>
          <a:stretch>
            <a:fillRect/>
          </a:stretch>
        </p:blipFill>
        <p:spPr>
          <a:xfrm>
            <a:off x="0" y="0"/>
            <a:ext cx="9144000" cy="514350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ranswestern Lunch &amp; Learn (18).png"/>
          <p:cNvPicPr>
            <a:picLocks noChangeAspect="1"/>
          </p:cNvPicPr>
          <p:nvPr/>
        </p:nvPicPr>
        <p:blipFill>
          <a:blip r:embed="rId3" cstate="print"/>
          <a:stretch>
            <a:fillRect/>
          </a:stretch>
        </p:blipFill>
        <p:spPr>
          <a:xfrm>
            <a:off x="0" y="0"/>
            <a:ext cx="9144000" cy="514350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ranswestern Lunch &amp; Learn (19).png"/>
          <p:cNvPicPr>
            <a:picLocks noChangeAspect="1"/>
          </p:cNvPicPr>
          <p:nvPr/>
        </p:nvPicPr>
        <p:blipFill>
          <a:blip r:embed="rId2" cstate="print"/>
          <a:stretch>
            <a:fillRect/>
          </a:stretch>
        </p:blipFill>
        <p:spPr>
          <a:xfrm>
            <a:off x="0" y="0"/>
            <a:ext cx="9144000" cy="514350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ranswestern Lunch &amp; Learn (1).png"/>
          <p:cNvPicPr>
            <a:picLocks noChangeAspect="1"/>
          </p:cNvPicPr>
          <p:nvPr/>
        </p:nvPicPr>
        <p:blipFill>
          <a:blip r:embed="rId2" cstate="print"/>
          <a:stretch>
            <a:fillRect/>
          </a:stretch>
        </p:blipFill>
        <p:spPr>
          <a:xfrm>
            <a:off x="0" y="0"/>
            <a:ext cx="9144000" cy="5143500"/>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ranswestern Lunch &amp; Learn (20).png"/>
          <p:cNvPicPr>
            <a:picLocks noChangeAspect="1"/>
          </p:cNvPicPr>
          <p:nvPr/>
        </p:nvPicPr>
        <p:blipFill>
          <a:blip r:embed="rId2" cstate="print"/>
          <a:stretch>
            <a:fillRect/>
          </a:stretch>
        </p:blipFill>
        <p:spPr>
          <a:xfrm>
            <a:off x="0" y="0"/>
            <a:ext cx="9144000" cy="5143500"/>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ranswestern Lunch &amp; Learn (21).png"/>
          <p:cNvPicPr>
            <a:picLocks noChangeAspect="1"/>
          </p:cNvPicPr>
          <p:nvPr/>
        </p:nvPicPr>
        <p:blipFill>
          <a:blip r:embed="rId2" cstate="print"/>
          <a:stretch>
            <a:fillRect/>
          </a:stretch>
        </p:blipFill>
        <p:spPr>
          <a:xfrm>
            <a:off x="0" y="0"/>
            <a:ext cx="9144000" cy="5143500"/>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ranswestern Lunch &amp; Learn (22).png"/>
          <p:cNvPicPr>
            <a:picLocks noChangeAspect="1"/>
          </p:cNvPicPr>
          <p:nvPr/>
        </p:nvPicPr>
        <p:blipFill>
          <a:blip r:embed="rId2" cstate="print"/>
          <a:stretch>
            <a:fillRect/>
          </a:stretch>
        </p:blipFill>
        <p:spPr>
          <a:xfrm>
            <a:off x="0" y="0"/>
            <a:ext cx="9144000" cy="5162550"/>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ranswestern Lunch &amp; Learn (32).png"/>
          <p:cNvPicPr>
            <a:picLocks noChangeAspect="1"/>
          </p:cNvPicPr>
          <p:nvPr/>
        </p:nvPicPr>
        <p:blipFill>
          <a:blip r:embed="rId2" cstate="print"/>
          <a:stretch>
            <a:fillRect/>
          </a:stretch>
        </p:blipFill>
        <p:spPr>
          <a:xfrm>
            <a:off x="0" y="0"/>
            <a:ext cx="9144000" cy="5143500"/>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ranswestern Lunch &amp; Learn (24).png"/>
          <p:cNvPicPr>
            <a:picLocks noChangeAspect="1"/>
          </p:cNvPicPr>
          <p:nvPr/>
        </p:nvPicPr>
        <p:blipFill>
          <a:blip r:embed="rId2" cstate="print"/>
          <a:stretch>
            <a:fillRect/>
          </a:stretch>
        </p:blipFill>
        <p:spPr>
          <a:xfrm>
            <a:off x="0" y="0"/>
            <a:ext cx="9144000" cy="5143500"/>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ranswestern Lunch &amp; Learn (25).png"/>
          <p:cNvPicPr>
            <a:picLocks noChangeAspect="1"/>
          </p:cNvPicPr>
          <p:nvPr/>
        </p:nvPicPr>
        <p:blipFill>
          <a:blip r:embed="rId2" cstate="print"/>
          <a:stretch>
            <a:fillRect/>
          </a:stretch>
        </p:blipFill>
        <p:spPr>
          <a:xfrm>
            <a:off x="0" y="0"/>
            <a:ext cx="9144000" cy="5143500"/>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ranswestern Lunch &amp; Learn (26).png"/>
          <p:cNvPicPr>
            <a:picLocks noChangeAspect="1"/>
          </p:cNvPicPr>
          <p:nvPr/>
        </p:nvPicPr>
        <p:blipFill>
          <a:blip r:embed="rId2" cstate="print"/>
          <a:stretch>
            <a:fillRect/>
          </a:stretch>
        </p:blipFill>
        <p:spPr>
          <a:xfrm>
            <a:off x="0" y="0"/>
            <a:ext cx="9144000" cy="5143500"/>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ranswestern Lunch &amp; Learn (27).png"/>
          <p:cNvPicPr>
            <a:picLocks noChangeAspect="1"/>
          </p:cNvPicPr>
          <p:nvPr/>
        </p:nvPicPr>
        <p:blipFill>
          <a:blip r:embed="rId2" cstate="print"/>
          <a:stretch>
            <a:fillRect/>
          </a:stretch>
        </p:blipFill>
        <p:spPr>
          <a:xfrm>
            <a:off x="0" y="0"/>
            <a:ext cx="9144000" cy="5143500"/>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ranswestern Lunch &amp; Learn (29).png"/>
          <p:cNvPicPr>
            <a:picLocks noChangeAspect="1"/>
          </p:cNvPicPr>
          <p:nvPr/>
        </p:nvPicPr>
        <p:blipFill>
          <a:blip r:embed="rId2" cstate="print"/>
          <a:stretch>
            <a:fillRect/>
          </a:stretch>
        </p:blipFill>
        <p:spPr>
          <a:xfrm>
            <a:off x="0" y="0"/>
            <a:ext cx="9144000" cy="5143500"/>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ranswestern Lunch &amp; Learn (30).png"/>
          <p:cNvPicPr>
            <a:picLocks noChangeAspect="1"/>
          </p:cNvPicPr>
          <p:nvPr/>
        </p:nvPicPr>
        <p:blipFill>
          <a:blip r:embed="rId2" cstate="print"/>
          <a:stretch>
            <a:fillRect/>
          </a:stretch>
        </p:blipFill>
        <p:spPr>
          <a:xfrm>
            <a:off x="0" y="0"/>
            <a:ext cx="9144000" cy="514350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ranswestern Lunch &amp; Learn (2).png"/>
          <p:cNvPicPr>
            <a:picLocks noChangeAspect="1"/>
          </p:cNvPicPr>
          <p:nvPr/>
        </p:nvPicPr>
        <p:blipFill>
          <a:blip r:embed="rId3" cstate="print"/>
          <a:stretch>
            <a:fillRect/>
          </a:stretch>
        </p:blipFill>
        <p:spPr>
          <a:xfrm>
            <a:off x="0" y="0"/>
            <a:ext cx="9144000" cy="5143500"/>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ranswestern Lunch &amp; Learn (31).png"/>
          <p:cNvPicPr>
            <a:picLocks noChangeAspect="1"/>
          </p:cNvPicPr>
          <p:nvPr/>
        </p:nvPicPr>
        <p:blipFill>
          <a:blip r:embed="rId2" cstate="print"/>
          <a:stretch>
            <a:fillRect/>
          </a:stretch>
        </p:blipFill>
        <p:spPr>
          <a:xfrm>
            <a:off x="0" y="0"/>
            <a:ext cx="9144000" cy="5143500"/>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ranswestern part 2 (8).png"/>
          <p:cNvPicPr>
            <a:picLocks noChangeAspect="1"/>
          </p:cNvPicPr>
          <p:nvPr/>
        </p:nvPicPr>
        <p:blipFill>
          <a:blip r:embed="rId2" cstate="print"/>
          <a:stretch>
            <a:fillRect/>
          </a:stretch>
        </p:blipFill>
        <p:spPr>
          <a:xfrm>
            <a:off x="0" y="0"/>
            <a:ext cx="9144000" cy="5143500"/>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ranswestern part 2 (18).png"/>
          <p:cNvPicPr>
            <a:picLocks noChangeAspect="1"/>
          </p:cNvPicPr>
          <p:nvPr/>
        </p:nvPicPr>
        <p:blipFill>
          <a:blip r:embed="rId2" cstate="print"/>
          <a:stretch>
            <a:fillRect/>
          </a:stretch>
        </p:blipFill>
        <p:spPr>
          <a:xfrm>
            <a:off x="0" y="0"/>
            <a:ext cx="9144000" cy="5143500"/>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ranswestern part 2 (19).png"/>
          <p:cNvPicPr>
            <a:picLocks noChangeAspect="1"/>
          </p:cNvPicPr>
          <p:nvPr/>
        </p:nvPicPr>
        <p:blipFill>
          <a:blip r:embed="rId2" cstate="print"/>
          <a:stretch>
            <a:fillRect/>
          </a:stretch>
        </p:blipFill>
        <p:spPr>
          <a:xfrm>
            <a:off x="0" y="0"/>
            <a:ext cx="9144000" cy="5143500"/>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ranswestern part 2 (20).png"/>
          <p:cNvPicPr>
            <a:picLocks noChangeAspect="1"/>
          </p:cNvPicPr>
          <p:nvPr/>
        </p:nvPicPr>
        <p:blipFill>
          <a:blip r:embed="rId2" cstate="print"/>
          <a:stretch>
            <a:fillRect/>
          </a:stretch>
        </p:blipFill>
        <p:spPr>
          <a:xfrm>
            <a:off x="0" y="0"/>
            <a:ext cx="9144000" cy="5143500"/>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alleria.png"/>
          <p:cNvPicPr>
            <a:picLocks noChangeAspect="1"/>
          </p:cNvPicPr>
          <p:nvPr/>
        </p:nvPicPr>
        <p:blipFill>
          <a:blip r:embed="rId2" cstate="print"/>
          <a:stretch>
            <a:fillRect/>
          </a:stretch>
        </p:blipFill>
        <p:spPr>
          <a:xfrm>
            <a:off x="0" y="0"/>
            <a:ext cx="9144000" cy="5143500"/>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4498.JPG"/>
          <p:cNvPicPr>
            <a:picLocks noChangeAspect="1"/>
          </p:cNvPicPr>
          <p:nvPr/>
        </p:nvPicPr>
        <p:blipFill>
          <a:blip r:embed="rId2" cstate="print"/>
          <a:stretch>
            <a:fillRect/>
          </a:stretch>
        </p:blipFill>
        <p:spPr>
          <a:xfrm>
            <a:off x="0" y="0"/>
            <a:ext cx="9144000" cy="5143500"/>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3940.JPG"/>
          <p:cNvPicPr>
            <a:picLocks noChangeAspect="1"/>
          </p:cNvPicPr>
          <p:nvPr/>
        </p:nvPicPr>
        <p:blipFill>
          <a:blip r:embed="rId2" cstate="print"/>
          <a:stretch>
            <a:fillRect/>
          </a:stretch>
        </p:blipFill>
        <p:spPr>
          <a:xfrm>
            <a:off x="0" y="0"/>
            <a:ext cx="9144000" cy="5143500"/>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3942.JPG"/>
          <p:cNvPicPr>
            <a:picLocks noChangeAspect="1"/>
          </p:cNvPicPr>
          <p:nvPr/>
        </p:nvPicPr>
        <p:blipFill>
          <a:blip r:embed="rId2" cstate="print"/>
          <a:stretch>
            <a:fillRect/>
          </a:stretch>
        </p:blipFill>
        <p:spPr>
          <a:xfrm>
            <a:off x="0" y="0"/>
            <a:ext cx="9144000" cy="5143500"/>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4138.JPG"/>
          <p:cNvPicPr>
            <a:picLocks noChangeAspect="1"/>
          </p:cNvPicPr>
          <p:nvPr/>
        </p:nvPicPr>
        <p:blipFill>
          <a:blip r:embed="rId2" cstate="print"/>
          <a:stretch>
            <a:fillRect/>
          </a:stretch>
        </p:blipFill>
        <p:spPr>
          <a:xfrm>
            <a:off x="0" y="0"/>
            <a:ext cx="9144000" cy="514350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ranswestern Lunch &amp; Learn (3).png"/>
          <p:cNvPicPr>
            <a:picLocks noChangeAspect="1"/>
          </p:cNvPicPr>
          <p:nvPr/>
        </p:nvPicPr>
        <p:blipFill>
          <a:blip r:embed="rId3" cstate="print"/>
          <a:stretch>
            <a:fillRect/>
          </a:stretch>
        </p:blipFill>
        <p:spPr>
          <a:xfrm>
            <a:off x="0" y="0"/>
            <a:ext cx="9144000" cy="5143500"/>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4902.JPG"/>
          <p:cNvPicPr>
            <a:picLocks noChangeAspect="1"/>
          </p:cNvPicPr>
          <p:nvPr/>
        </p:nvPicPr>
        <p:blipFill>
          <a:blip r:embed="rId2" cstate="print"/>
          <a:stretch>
            <a:fillRect/>
          </a:stretch>
        </p:blipFill>
        <p:spPr>
          <a:xfrm>
            <a:off x="0" y="0"/>
            <a:ext cx="9144000" cy="5143500"/>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4914.JPG"/>
          <p:cNvPicPr>
            <a:picLocks noChangeAspect="1"/>
          </p:cNvPicPr>
          <p:nvPr/>
        </p:nvPicPr>
        <p:blipFill>
          <a:blip r:embed="rId2" cstate="print"/>
          <a:stretch>
            <a:fillRect/>
          </a:stretch>
        </p:blipFill>
        <p:spPr>
          <a:xfrm>
            <a:off x="1143000" y="0"/>
            <a:ext cx="6858000" cy="5143500"/>
          </a:xfrm>
          <a:prstGeom prst="rect">
            <a:avLst/>
          </a:prstGeom>
        </p:spPr>
      </p:pic>
      <p:pic>
        <p:nvPicPr>
          <p:cNvPr id="3" name="Picture 2" descr="IMG_4976.JPG"/>
          <p:cNvPicPr>
            <a:picLocks noChangeAspect="1"/>
          </p:cNvPicPr>
          <p:nvPr/>
        </p:nvPicPr>
        <p:blipFill>
          <a:blip r:embed="rId3" cstate="print"/>
          <a:stretch>
            <a:fillRect/>
          </a:stretch>
        </p:blipFill>
        <p:spPr>
          <a:xfrm>
            <a:off x="0" y="0"/>
            <a:ext cx="9144000" cy="5143500"/>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4142.JPG"/>
          <p:cNvPicPr>
            <a:picLocks noChangeAspect="1"/>
          </p:cNvPicPr>
          <p:nvPr/>
        </p:nvPicPr>
        <p:blipFill>
          <a:blip r:embed="rId2" cstate="print"/>
          <a:stretch>
            <a:fillRect/>
          </a:stretch>
        </p:blipFill>
        <p:spPr>
          <a:xfrm>
            <a:off x="0" y="0"/>
            <a:ext cx="9144000" cy="5143500"/>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4262.JPG"/>
          <p:cNvPicPr>
            <a:picLocks noChangeAspect="1"/>
          </p:cNvPicPr>
          <p:nvPr/>
        </p:nvPicPr>
        <p:blipFill>
          <a:blip r:embed="rId2" cstate="print"/>
          <a:stretch>
            <a:fillRect/>
          </a:stretch>
        </p:blipFill>
        <p:spPr>
          <a:xfrm>
            <a:off x="0" y="0"/>
            <a:ext cx="9144000" cy="5143500"/>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ranswestern part 2 (10).png"/>
          <p:cNvPicPr>
            <a:picLocks noChangeAspect="1"/>
          </p:cNvPicPr>
          <p:nvPr/>
        </p:nvPicPr>
        <p:blipFill>
          <a:blip r:embed="rId3" cstate="print"/>
          <a:stretch>
            <a:fillRect/>
          </a:stretch>
        </p:blipFill>
        <p:spPr>
          <a:xfrm>
            <a:off x="0" y="0"/>
            <a:ext cx="9144000" cy="5143500"/>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ranswestern part 2 (16).png"/>
          <p:cNvPicPr>
            <a:picLocks noChangeAspect="1"/>
          </p:cNvPicPr>
          <p:nvPr/>
        </p:nvPicPr>
        <p:blipFill>
          <a:blip r:embed="rId2" cstate="print"/>
          <a:stretch>
            <a:fillRect/>
          </a:stretch>
        </p:blipFill>
        <p:spPr>
          <a:xfrm>
            <a:off x="0" y="0"/>
            <a:ext cx="9144000" cy="5143500"/>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ranswestern part 2 (17).png"/>
          <p:cNvPicPr>
            <a:picLocks noChangeAspect="1"/>
          </p:cNvPicPr>
          <p:nvPr/>
        </p:nvPicPr>
        <p:blipFill>
          <a:blip r:embed="rId2" cstate="print"/>
          <a:stretch>
            <a:fillRect/>
          </a:stretch>
        </p:blipFill>
        <p:spPr>
          <a:xfrm>
            <a:off x="0" y="0"/>
            <a:ext cx="9144000" cy="5143500"/>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ranswestern part 2 (13).png"/>
          <p:cNvPicPr>
            <a:picLocks noChangeAspect="1"/>
          </p:cNvPicPr>
          <p:nvPr/>
        </p:nvPicPr>
        <p:blipFill>
          <a:blip r:embed="rId2" cstate="print"/>
          <a:stretch>
            <a:fillRect/>
          </a:stretch>
        </p:blipFill>
        <p:spPr>
          <a:xfrm>
            <a:off x="0" y="0"/>
            <a:ext cx="9144000" cy="5143500"/>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ranswestern part 2 (14).png"/>
          <p:cNvPicPr>
            <a:picLocks noChangeAspect="1"/>
          </p:cNvPicPr>
          <p:nvPr/>
        </p:nvPicPr>
        <p:blipFill>
          <a:blip r:embed="rId2" cstate="print"/>
          <a:stretch>
            <a:fillRect/>
          </a:stretch>
        </p:blipFill>
        <p:spPr>
          <a:xfrm>
            <a:off x="0" y="0"/>
            <a:ext cx="9144000" cy="5143500"/>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ranswestern part 2 (15).png"/>
          <p:cNvPicPr>
            <a:picLocks noChangeAspect="1"/>
          </p:cNvPicPr>
          <p:nvPr/>
        </p:nvPicPr>
        <p:blipFill>
          <a:blip r:embed="rId2" cstate="print"/>
          <a:stretch>
            <a:fillRect/>
          </a:stretch>
        </p:blipFill>
        <p:spPr>
          <a:xfrm>
            <a:off x="0" y="0"/>
            <a:ext cx="9144000" cy="5143500"/>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ranswestern Lunch &amp; Learn (4).png"/>
          <p:cNvPicPr>
            <a:picLocks noChangeAspect="1"/>
          </p:cNvPicPr>
          <p:nvPr/>
        </p:nvPicPr>
        <p:blipFill>
          <a:blip r:embed="rId3" cstate="print"/>
          <a:stretch>
            <a:fillRect/>
          </a:stretch>
        </p:blipFill>
        <p:spPr>
          <a:xfrm>
            <a:off x="0" y="0"/>
            <a:ext cx="9144000" cy="5143500"/>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ranswestern Lunch &amp; Learn (5).png"/>
          <p:cNvPicPr>
            <a:picLocks noChangeAspect="1"/>
          </p:cNvPicPr>
          <p:nvPr/>
        </p:nvPicPr>
        <p:blipFill>
          <a:blip r:embed="rId3" cstate="print"/>
          <a:stretch>
            <a:fillRect/>
          </a:stretch>
        </p:blipFill>
        <p:spPr>
          <a:xfrm>
            <a:off x="0" y="0"/>
            <a:ext cx="9144000" cy="5143500"/>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ranswestern Lunch &amp; Learn (8).png"/>
          <p:cNvPicPr>
            <a:picLocks noChangeAspect="1"/>
          </p:cNvPicPr>
          <p:nvPr/>
        </p:nvPicPr>
        <p:blipFill>
          <a:blip r:embed="rId3" cstate="print"/>
          <a:stretch>
            <a:fillRect/>
          </a:stretch>
        </p:blipFill>
        <p:spPr>
          <a:xfrm>
            <a:off x="0" y="0"/>
            <a:ext cx="9144000" cy="5143500"/>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ranswestern Lunch &amp; Learn (9).png"/>
          <p:cNvPicPr>
            <a:picLocks noChangeAspect="1"/>
          </p:cNvPicPr>
          <p:nvPr/>
        </p:nvPicPr>
        <p:blipFill>
          <a:blip r:embed="rId3" cstate="print"/>
          <a:stretch>
            <a:fillRect/>
          </a:stretch>
        </p:blipFill>
        <p:spPr>
          <a:xfrm>
            <a:off x="0" y="0"/>
            <a:ext cx="9144000" cy="514350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ranswestern Lunch &amp; Learn (11).png"/>
          <p:cNvPicPr>
            <a:picLocks noChangeAspect="1"/>
          </p:cNvPicPr>
          <p:nvPr/>
        </p:nvPicPr>
        <p:blipFill>
          <a:blip r:embed="rId3" cstate="print"/>
          <a:stretch>
            <a:fillRect/>
          </a:stretch>
        </p:blipFill>
        <p:spPr>
          <a:xfrm>
            <a:off x="0" y="0"/>
            <a:ext cx="9144000" cy="5143500"/>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1219</TotalTime>
  <Words>991</Words>
  <Application>Microsoft Office PowerPoint</Application>
  <PresentationFormat>On-screen Show (16:9)</PresentationFormat>
  <Paragraphs>84</Paragraphs>
  <Slides>49</Slides>
  <Notes>18</Notes>
  <HiddenSlides>0</HiddenSlides>
  <MMClips>0</MMClip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vector>
  </TitlesOfParts>
  <Company>Toshiba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Teddy Williams</dc:creator>
  <cp:lastModifiedBy>Teddy Williams</cp:lastModifiedBy>
  <cp:revision>44</cp:revision>
  <dcterms:created xsi:type="dcterms:W3CDTF">2017-05-02T20:17:05Z</dcterms:created>
  <dcterms:modified xsi:type="dcterms:W3CDTF">2017-06-15T17:14:00Z</dcterms:modified>
</cp:coreProperties>
</file>